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4" r:id="rId3"/>
    <p:sldId id="256" r:id="rId4"/>
    <p:sldId id="259" r:id="rId5"/>
    <p:sldId id="263" r:id="rId6"/>
    <p:sldId id="257" r:id="rId7"/>
    <p:sldId id="258" r:id="rId8"/>
    <p:sldId id="266" r:id="rId9"/>
    <p:sldId id="264" r:id="rId10"/>
    <p:sldId id="265" r:id="rId11"/>
    <p:sldId id="271" r:id="rId12"/>
    <p:sldId id="273" r:id="rId13"/>
    <p:sldId id="272" r:id="rId14"/>
    <p:sldId id="261" r:id="rId15"/>
    <p:sldId id="270" r:id="rId16"/>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8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DB6D77-9DDB-4346-A8BA-6E712D7A4B88}" type="datetimeFigureOut">
              <a:rPr lang="es-ES" smtClean="0"/>
              <a:pPr/>
              <a:t>22/10/2014</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5B30515-5300-4B05-B590-7AADB8BD20CA}"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alpha val="0"/>
          </a:srgb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B6D77-9DDB-4346-A8BA-6E712D7A4B88}" type="datetimeFigureOut">
              <a:rPr lang="es-ES" smtClean="0"/>
              <a:pPr/>
              <a:t>22/10/2014</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30515-5300-4B05-B590-7AADB8BD20CA}"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1790700" cy="2047875"/>
          </a:xfrm>
          <a:prstGeom prst="rect">
            <a:avLst/>
          </a:prstGeom>
          <a:noFill/>
          <a:ln w="9525">
            <a:noFill/>
            <a:miter lim="800000"/>
            <a:headEnd/>
            <a:tailEnd/>
          </a:ln>
          <a:effectLst/>
        </p:spPr>
      </p:pic>
      <p:sp>
        <p:nvSpPr>
          <p:cNvPr id="9" name="8 Rectángulo"/>
          <p:cNvSpPr/>
          <p:nvPr/>
        </p:nvSpPr>
        <p:spPr>
          <a:xfrm>
            <a:off x="0" y="4011067"/>
            <a:ext cx="9144000" cy="284693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pPr algn="r"/>
            <a:r>
              <a:rPr lang="es-ES_tradnl" sz="3100" b="1" dirty="0" smtClean="0">
                <a:solidFill>
                  <a:srgbClr val="000066"/>
                </a:solidFill>
              </a:rPr>
              <a:t>ASISTENCIA Y PROTECCION AL TURISTA </a:t>
            </a:r>
            <a:r>
              <a:rPr lang="es-ES_tradnl" sz="3100" b="1" u="sng" dirty="0" smtClean="0">
                <a:solidFill>
                  <a:srgbClr val="000066"/>
                </a:solidFill>
              </a:rPr>
              <a:t>INTERNACIONAL</a:t>
            </a:r>
            <a:r>
              <a:rPr lang="es-ES_tradnl" sz="3100" b="1" dirty="0" smtClean="0">
                <a:solidFill>
                  <a:srgbClr val="000066"/>
                </a:solidFill>
              </a:rPr>
              <a:t> DESDE LA OPTICA DE LA PROTECCION DE SUS DERECHOS COMO INDIVIDUO/DDHH                                                      </a:t>
            </a:r>
            <a:r>
              <a:rPr lang="es-ES_tradnl" sz="3600" dirty="0" smtClean="0">
                <a:solidFill>
                  <a:srgbClr val="000066"/>
                </a:solidFill>
              </a:rPr>
              <a:t/>
            </a:r>
            <a:br>
              <a:rPr lang="es-ES_tradnl" sz="3600" dirty="0" smtClean="0">
                <a:solidFill>
                  <a:srgbClr val="000066"/>
                </a:solidFill>
              </a:rPr>
            </a:br>
            <a:r>
              <a:rPr lang="es-ES_tradnl" sz="1400" dirty="0" smtClean="0">
                <a:solidFill>
                  <a:srgbClr val="000066"/>
                </a:solidFill>
              </a:rPr>
              <a:t/>
            </a:r>
            <a:br>
              <a:rPr lang="es-ES_tradnl" sz="1400" dirty="0" smtClean="0">
                <a:solidFill>
                  <a:srgbClr val="000066"/>
                </a:solidFill>
              </a:rPr>
            </a:br>
            <a:r>
              <a:rPr lang="es-ES_tradnl" sz="2400" i="1" dirty="0" smtClean="0">
                <a:solidFill>
                  <a:srgbClr val="000066"/>
                </a:solidFill>
                <a:latin typeface="Arial Narrow" pitchFamily="34" charset="0"/>
              </a:rPr>
              <a:t>Loreto Ibañez Castillo   </a:t>
            </a:r>
            <a:br>
              <a:rPr lang="es-ES_tradnl" sz="2400" i="1" dirty="0" smtClean="0">
                <a:solidFill>
                  <a:srgbClr val="000066"/>
                </a:solidFill>
                <a:latin typeface="Arial Narrow" pitchFamily="34" charset="0"/>
              </a:rPr>
            </a:br>
            <a:r>
              <a:rPr lang="es-ES_tradnl" sz="2400" i="1" dirty="0" smtClean="0">
                <a:solidFill>
                  <a:srgbClr val="000066"/>
                </a:solidFill>
                <a:latin typeface="Arial Narrow" pitchFamily="34" charset="0"/>
              </a:rPr>
              <a:t>Directora de Proyectos Internacionales / Profesora </a:t>
            </a:r>
            <a:br>
              <a:rPr lang="es-ES_tradnl" sz="2400" i="1" dirty="0" smtClean="0">
                <a:solidFill>
                  <a:srgbClr val="000066"/>
                </a:solidFill>
                <a:latin typeface="Arial Narrow" pitchFamily="34" charset="0"/>
              </a:rPr>
            </a:br>
            <a:r>
              <a:rPr lang="es-ES_tradnl" sz="2400" i="1" dirty="0" smtClean="0">
                <a:solidFill>
                  <a:srgbClr val="000066"/>
                </a:solidFill>
                <a:latin typeface="Arial Narrow" pitchFamily="34" charset="0"/>
              </a:rPr>
              <a:t>Escuela de Turismo, La Rochelle Business School, Francia</a:t>
            </a:r>
            <a:endParaRPr lang="es-ES" sz="2400" dirty="0"/>
          </a:p>
        </p:txBody>
      </p:sp>
      <p:pic>
        <p:nvPicPr>
          <p:cNvPr id="15362" name="Picture 2" descr="https://encrypted-tbn1.gstatic.com/images?q=tbn:ANd9GcT9wm23JMRMwEBgcb8ZZuOpqFxUZ1gwhyfOz2YgfPjvYmmVBnFnBA"/>
          <p:cNvPicPr>
            <a:picLocks noChangeAspect="1" noChangeArrowheads="1"/>
          </p:cNvPicPr>
          <p:nvPr/>
        </p:nvPicPr>
        <p:blipFill>
          <a:blip r:embed="rId3"/>
          <a:srcRect/>
          <a:stretch>
            <a:fillRect/>
          </a:stretch>
        </p:blipFill>
        <p:spPr bwMode="auto">
          <a:xfrm>
            <a:off x="7286644" y="0"/>
            <a:ext cx="1652020" cy="200024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85728"/>
            <a:ext cx="8229600" cy="4525963"/>
          </a:xfrm>
        </p:spPr>
        <p:txBody>
          <a:bodyPr>
            <a:noAutofit/>
          </a:bodyPr>
          <a:lstStyle/>
          <a:p>
            <a:pPr lvl="0"/>
            <a:r>
              <a:rPr lang="es-ES" sz="2300" dirty="0">
                <a:solidFill>
                  <a:srgbClr val="000066"/>
                </a:solidFill>
                <a:latin typeface="Arial Narrow" pitchFamily="34" charset="0"/>
              </a:rPr>
              <a:t>El establecimiento de un </a:t>
            </a:r>
            <a:r>
              <a:rPr lang="es-ES" sz="2300" b="1" dirty="0">
                <a:solidFill>
                  <a:srgbClr val="000066"/>
                </a:solidFill>
                <a:latin typeface="Arial Narrow" pitchFamily="34" charset="0"/>
              </a:rPr>
              <a:t>número de teléfono europeo único </a:t>
            </a:r>
            <a:r>
              <a:rPr lang="es-ES" sz="2300" dirty="0">
                <a:solidFill>
                  <a:srgbClr val="000066"/>
                </a:solidFill>
                <a:latin typeface="Arial Narrow" pitchFamily="34" charset="0"/>
              </a:rPr>
              <a:t>de emergencia que figure en el pasaporte de los ciudadanos de la Unión; en caso de encontrarse en una situación que desemboque en el proceso de protección consular;</a:t>
            </a:r>
          </a:p>
          <a:p>
            <a:pPr>
              <a:buNone/>
            </a:pPr>
            <a:endParaRPr lang="es-ES" sz="900" dirty="0">
              <a:solidFill>
                <a:srgbClr val="000066"/>
              </a:solidFill>
              <a:latin typeface="Arial Narrow" pitchFamily="34" charset="0"/>
            </a:endParaRPr>
          </a:p>
          <a:p>
            <a:pPr lvl="0"/>
            <a:r>
              <a:rPr lang="es-ES" sz="2300" dirty="0">
                <a:solidFill>
                  <a:srgbClr val="000066"/>
                </a:solidFill>
                <a:latin typeface="Arial Narrow" pitchFamily="34" charset="0"/>
              </a:rPr>
              <a:t>La </a:t>
            </a:r>
            <a:r>
              <a:rPr lang="es-ES" sz="2300" b="1" dirty="0">
                <a:solidFill>
                  <a:srgbClr val="000066"/>
                </a:solidFill>
                <a:latin typeface="Arial Narrow" pitchFamily="34" charset="0"/>
              </a:rPr>
              <a:t>sensibilización de los medios profesionales </a:t>
            </a:r>
            <a:r>
              <a:rPr lang="es-ES" sz="2300" dirty="0">
                <a:solidFill>
                  <a:srgbClr val="000066"/>
                </a:solidFill>
                <a:latin typeface="Arial Narrow" pitchFamily="34" charset="0"/>
              </a:rPr>
              <a:t>relacionados con la estancia de los ciudadanos de la Unión en terceros países, mediante la difusión de folletos adaptados a su sector de actividad;</a:t>
            </a:r>
          </a:p>
          <a:p>
            <a:pPr>
              <a:buNone/>
            </a:pPr>
            <a:endParaRPr lang="es-ES" sz="900" dirty="0">
              <a:solidFill>
                <a:srgbClr val="000066"/>
              </a:solidFill>
              <a:latin typeface="Arial Narrow" pitchFamily="34" charset="0"/>
            </a:endParaRPr>
          </a:p>
          <a:p>
            <a:pPr lvl="0"/>
            <a:r>
              <a:rPr lang="es-ES" sz="2300" dirty="0">
                <a:solidFill>
                  <a:srgbClr val="000066"/>
                </a:solidFill>
                <a:latin typeface="Arial Narrow" pitchFamily="34" charset="0"/>
              </a:rPr>
              <a:t>La elaboración de una recomendación referente a buenas prácticas en materia de redacción de avisos a viajeros;</a:t>
            </a:r>
          </a:p>
          <a:p>
            <a:pPr>
              <a:buNone/>
            </a:pPr>
            <a:endParaRPr lang="es-ES" sz="900" dirty="0">
              <a:solidFill>
                <a:srgbClr val="000066"/>
              </a:solidFill>
              <a:latin typeface="Arial Narrow" pitchFamily="34" charset="0"/>
            </a:endParaRPr>
          </a:p>
          <a:p>
            <a:pPr lvl="0"/>
            <a:r>
              <a:rPr lang="es-ES" sz="2300" dirty="0">
                <a:solidFill>
                  <a:srgbClr val="000066"/>
                </a:solidFill>
                <a:latin typeface="Arial Narrow" pitchFamily="34" charset="0"/>
              </a:rPr>
              <a:t>La </a:t>
            </a:r>
            <a:r>
              <a:rPr lang="es-ES" sz="2300" b="1" dirty="0">
                <a:solidFill>
                  <a:srgbClr val="000066"/>
                </a:solidFill>
                <a:latin typeface="Arial Narrow" pitchFamily="34" charset="0"/>
              </a:rPr>
              <a:t>creación de una página armonizada de información </a:t>
            </a:r>
            <a:r>
              <a:rPr lang="es-ES" sz="2300" dirty="0">
                <a:solidFill>
                  <a:srgbClr val="000066"/>
                </a:solidFill>
                <a:latin typeface="Arial Narrow" pitchFamily="34" charset="0"/>
              </a:rPr>
              <a:t>destinada al viajero; y,</a:t>
            </a:r>
          </a:p>
          <a:p>
            <a:pPr>
              <a:buNone/>
            </a:pPr>
            <a:endParaRPr lang="es-ES" sz="900" dirty="0">
              <a:solidFill>
                <a:srgbClr val="000066"/>
              </a:solidFill>
              <a:latin typeface="Arial Narrow" pitchFamily="34" charset="0"/>
            </a:endParaRPr>
          </a:p>
          <a:p>
            <a:pPr lvl="0"/>
            <a:r>
              <a:rPr lang="es-ES" sz="2300" dirty="0">
                <a:solidFill>
                  <a:srgbClr val="000066"/>
                </a:solidFill>
                <a:latin typeface="Arial Narrow" pitchFamily="34" charset="0"/>
              </a:rPr>
              <a:t>La </a:t>
            </a:r>
            <a:r>
              <a:rPr lang="es-ES" sz="2300" b="1" dirty="0">
                <a:solidFill>
                  <a:srgbClr val="000066"/>
                </a:solidFill>
                <a:latin typeface="Arial Narrow" pitchFamily="34" charset="0"/>
              </a:rPr>
              <a:t>sensibilización de los ciudadanos de la Unión europea que viajen fuera de ella </a:t>
            </a:r>
            <a:r>
              <a:rPr lang="es-ES" sz="2300" dirty="0">
                <a:solidFill>
                  <a:srgbClr val="000066"/>
                </a:solidFill>
                <a:latin typeface="Arial Narrow" pitchFamily="34" charset="0"/>
              </a:rPr>
              <a:t>en los aeropuertos, puertos, a través de las agencias de viaje, operadores, en los billetes y a través de las agencias nacionales activas en el sector de los viajes y del turismo, </a:t>
            </a:r>
          </a:p>
          <a:p>
            <a:endParaRPr lang="es-ES" sz="2300" dirty="0">
              <a:solidFill>
                <a:srgbClr val="000066"/>
              </a:solidFill>
              <a:latin typeface="Arial Narrow"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4525963"/>
          </a:xfrm>
        </p:spPr>
        <p:txBody>
          <a:bodyPr>
            <a:normAutofit/>
          </a:bodyPr>
          <a:lstStyle/>
          <a:p>
            <a:pPr>
              <a:buNone/>
            </a:pPr>
            <a:r>
              <a:rPr lang="es-ES" b="1" dirty="0" smtClean="0">
                <a:solidFill>
                  <a:srgbClr val="000066"/>
                </a:solidFill>
                <a:latin typeface="Arial Narrow" pitchFamily="34" charset="0"/>
              </a:rPr>
              <a:t>    El tratado constitutivo de la Unión Africana</a:t>
            </a:r>
            <a:r>
              <a:rPr lang="es-ES" dirty="0" smtClean="0">
                <a:solidFill>
                  <a:srgbClr val="000066"/>
                </a:solidFill>
                <a:latin typeface="Arial Narrow" pitchFamily="34" charset="0"/>
              </a:rPr>
              <a:t>, por ejemplo, define (en su preámbulo) como uno de sus objetivos prioritarios la promoción y protección de los derechos humanos, así como la creación de comités especializados (art. 14) en materia de transporte, comunicación y turismo, asignándole como misión (art. 15) el preparar propuestas de proyectos en este sentido. </a:t>
            </a:r>
            <a:endParaRPr lang="es-ES" dirty="0">
              <a:solidFill>
                <a:srgbClr val="000066"/>
              </a:solidFill>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 dirty="0" smtClean="0">
                <a:solidFill>
                  <a:srgbClr val="000066"/>
                </a:solidFill>
                <a:latin typeface="Arial Narrow" pitchFamily="34" charset="0"/>
              </a:rPr>
              <a:t>   </a:t>
            </a:r>
            <a:r>
              <a:rPr lang="es-ES" b="1" dirty="0" smtClean="0">
                <a:solidFill>
                  <a:srgbClr val="000066"/>
                </a:solidFill>
                <a:latin typeface="Arial Narrow" pitchFamily="34" charset="0"/>
              </a:rPr>
              <a:t> ASEAN </a:t>
            </a:r>
            <a:r>
              <a:rPr lang="es-ES" dirty="0" smtClean="0">
                <a:solidFill>
                  <a:srgbClr val="000066"/>
                </a:solidFill>
                <a:latin typeface="Arial Narrow" pitchFamily="34" charset="0"/>
              </a:rPr>
              <a:t>tambi</a:t>
            </a:r>
            <a:r>
              <a:rPr lang="es-ES_tradnl" dirty="0" smtClean="0">
                <a:solidFill>
                  <a:srgbClr val="000066"/>
                </a:solidFill>
                <a:latin typeface="Arial Narrow" pitchFamily="34" charset="0"/>
              </a:rPr>
              <a:t>é</a:t>
            </a:r>
            <a:r>
              <a:rPr lang="es-ES" dirty="0" smtClean="0">
                <a:solidFill>
                  <a:srgbClr val="000066"/>
                </a:solidFill>
                <a:latin typeface="Arial Narrow" pitchFamily="34" charset="0"/>
              </a:rPr>
              <a:t>n cuenta con disposiciones en su acuerdo constitutivo que permitiría un trabajo regional en materia de asistencia y protección al turista.  Asimismo, cuenta con un comité de ministros de turismo que permitiría su aplicación concreta, por ser el turismo una actividad de desarrollo prioritario para ASEAN.</a:t>
            </a:r>
          </a:p>
          <a:p>
            <a:pPr>
              <a:buNone/>
            </a:pPr>
            <a:endParaRPr lang="es-ES" dirty="0">
              <a:solidFill>
                <a:srgbClr val="000066"/>
              </a:solidFill>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857232"/>
            <a:ext cx="8786842" cy="4525963"/>
          </a:xfrm>
        </p:spPr>
        <p:txBody>
          <a:bodyPr>
            <a:noAutofit/>
          </a:bodyPr>
          <a:lstStyle/>
          <a:p>
            <a:pPr>
              <a:buNone/>
            </a:pPr>
            <a:r>
              <a:rPr lang="es-ES" sz="2800" b="1" dirty="0" smtClean="0">
                <a:solidFill>
                  <a:srgbClr val="000066"/>
                </a:solidFill>
              </a:rPr>
              <a:t>     La </a:t>
            </a:r>
            <a:r>
              <a:rPr lang="es-ES" sz="2800" b="1" dirty="0" smtClean="0">
                <a:solidFill>
                  <a:srgbClr val="000066"/>
                </a:solidFill>
                <a:latin typeface="Arial Narrow" pitchFamily="34" charset="0"/>
              </a:rPr>
              <a:t>Carta de la Organización de los Estados Americanos</a:t>
            </a:r>
            <a:r>
              <a:rPr lang="es-ES" sz="2800" dirty="0" smtClean="0">
                <a:solidFill>
                  <a:srgbClr val="000066"/>
                </a:solidFill>
                <a:latin typeface="Arial Narrow" pitchFamily="34" charset="0"/>
              </a:rPr>
              <a:t> por su parte, se centra en fomentar la colaboración, solidaridad y defender la integridad territorial e independencia de quienes la conforman (art.1), para lo cuál a través de su art. 2e) busca promover su desarrollo económico, social y cultural mediante acciones cooperativas. En particular si se mira a tenor de su capítulo XII, titulado: El </a:t>
            </a:r>
            <a:r>
              <a:rPr lang="es-ES" sz="2800" u="sng" dirty="0" smtClean="0">
                <a:solidFill>
                  <a:srgbClr val="000066"/>
                </a:solidFill>
                <a:latin typeface="Arial Narrow" pitchFamily="34" charset="0"/>
              </a:rPr>
              <a:t>Consejo Interamericano para el Desarrollo Integral</a:t>
            </a:r>
            <a:r>
              <a:rPr lang="es-ES" sz="2800" dirty="0" smtClean="0">
                <a:solidFill>
                  <a:srgbClr val="000066"/>
                </a:solidFill>
                <a:latin typeface="Arial Narrow" pitchFamily="34" charset="0"/>
              </a:rPr>
              <a:t>, al cuál se le asigna las funciones  de promover y coordinar programas con base en las prioridades determinadas por los Estados Miembros, entre las que se incorpora el turismo (art. 95 C.1)</a:t>
            </a:r>
          </a:p>
          <a:p>
            <a:pPr>
              <a:buNone/>
            </a:pPr>
            <a:endParaRPr lang="es-ES" sz="2800" dirty="0">
              <a:solidFill>
                <a:srgbClr val="00006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285992"/>
            <a:ext cx="8929718" cy="1470025"/>
          </a:xfrm>
        </p:spPr>
        <p:txBody>
          <a:bodyPr>
            <a:noAutofit/>
          </a:bodyPr>
          <a:lstStyle/>
          <a:p>
            <a:pPr algn="l"/>
            <a:r>
              <a:rPr lang="es-ES_tradnl" sz="2800" dirty="0" smtClean="0">
                <a:solidFill>
                  <a:srgbClr val="000066"/>
                </a:solidFill>
                <a:latin typeface="Arial Narrow" pitchFamily="34" charset="0"/>
              </a:rPr>
              <a:t/>
            </a:r>
            <a:br>
              <a:rPr lang="es-ES_tradnl" sz="2800" dirty="0" smtClean="0">
                <a:solidFill>
                  <a:srgbClr val="000066"/>
                </a:solidFill>
                <a:latin typeface="Arial Narrow" pitchFamily="34" charset="0"/>
              </a:rPr>
            </a:br>
            <a:r>
              <a:rPr lang="es-ES_tradnl" sz="2800" dirty="0" smtClean="0">
                <a:solidFill>
                  <a:srgbClr val="000066"/>
                </a:solidFill>
                <a:latin typeface="Arial Narrow" pitchFamily="34" charset="0"/>
              </a:rPr>
              <a:t/>
            </a:r>
            <a:br>
              <a:rPr lang="es-ES_tradnl" sz="2800" dirty="0" smtClean="0">
                <a:solidFill>
                  <a:srgbClr val="000066"/>
                </a:solidFill>
                <a:latin typeface="Arial Narrow" pitchFamily="34" charset="0"/>
              </a:rPr>
            </a:br>
            <a:r>
              <a:rPr lang="es-ES_tradnl" sz="2800" dirty="0" smtClean="0">
                <a:solidFill>
                  <a:srgbClr val="000066"/>
                </a:solidFill>
                <a:latin typeface="Arial Narrow" pitchFamily="34" charset="0"/>
              </a:rPr>
              <a:t>ALGUNAS PROPUESTAS…..</a:t>
            </a:r>
            <a:br>
              <a:rPr lang="es-ES_tradnl" sz="2800" dirty="0" smtClean="0">
                <a:solidFill>
                  <a:srgbClr val="000066"/>
                </a:solidFill>
                <a:latin typeface="Arial Narrow" pitchFamily="34" charset="0"/>
              </a:rPr>
            </a:br>
            <a:r>
              <a:rPr lang="es-ES_tradnl" sz="2800" dirty="0" smtClean="0">
                <a:solidFill>
                  <a:srgbClr val="000066"/>
                </a:solidFill>
                <a:latin typeface="Arial Narrow" pitchFamily="34" charset="0"/>
              </a:rPr>
              <a:t/>
            </a:r>
            <a:br>
              <a:rPr lang="es-ES_tradnl" sz="2800" dirty="0" smtClean="0">
                <a:solidFill>
                  <a:srgbClr val="000066"/>
                </a:solidFill>
                <a:latin typeface="Arial Narrow" pitchFamily="34" charset="0"/>
              </a:rPr>
            </a:br>
            <a:r>
              <a:rPr lang="es-ES_tradnl" sz="2500" dirty="0" smtClean="0">
                <a:solidFill>
                  <a:srgbClr val="000066"/>
                </a:solidFill>
                <a:latin typeface="Arial Narrow" pitchFamily="34" charset="0"/>
              </a:rPr>
              <a:t>Formación a funcionarios Consulares para apoyar la adaptación de los procedimientos a la temporalidad de la visita del turista </a:t>
            </a:r>
            <a:r>
              <a:rPr lang="es-ES_tradnl" sz="2500" dirty="0" smtClean="0">
                <a:solidFill>
                  <a:srgbClr val="000066"/>
                </a:solidFill>
                <a:latin typeface="Arial Narrow" pitchFamily="34" charset="0"/>
              </a:rPr>
              <a:t>internacional.</a:t>
            </a:r>
            <a:r>
              <a:rPr lang="es-ES_tradnl" sz="2500" dirty="0" smtClean="0">
                <a:solidFill>
                  <a:srgbClr val="000066"/>
                </a:solidFill>
                <a:latin typeface="Arial Narrow" pitchFamily="34" charset="0"/>
              </a:rPr>
              <a:t/>
            </a:r>
            <a:br>
              <a:rPr lang="es-ES_tradnl" sz="2500" dirty="0" smtClean="0">
                <a:solidFill>
                  <a:srgbClr val="000066"/>
                </a:solidFill>
                <a:latin typeface="Arial Narrow" pitchFamily="34" charset="0"/>
              </a:rPr>
            </a:br>
            <a:r>
              <a:rPr lang="es-ES_tradnl" sz="2500" dirty="0" smtClean="0">
                <a:solidFill>
                  <a:srgbClr val="000066"/>
                </a:solidFill>
                <a:latin typeface="Arial Narrow" pitchFamily="34" charset="0"/>
              </a:rPr>
              <a:t/>
            </a:r>
            <a:br>
              <a:rPr lang="es-ES_tradnl" sz="2500" dirty="0" smtClean="0">
                <a:solidFill>
                  <a:srgbClr val="000066"/>
                </a:solidFill>
                <a:latin typeface="Arial Narrow" pitchFamily="34" charset="0"/>
              </a:rPr>
            </a:br>
            <a:r>
              <a:rPr lang="es-ES_tradnl" sz="2500" dirty="0" smtClean="0">
                <a:solidFill>
                  <a:srgbClr val="000066"/>
                </a:solidFill>
                <a:latin typeface="Arial Narrow" pitchFamily="34" charset="0"/>
              </a:rPr>
              <a:t>Guía de información, asistencia y protección al </a:t>
            </a:r>
            <a:r>
              <a:rPr lang="es-ES_tradnl" sz="2500" dirty="0" smtClean="0">
                <a:solidFill>
                  <a:srgbClr val="000066"/>
                </a:solidFill>
                <a:latin typeface="Arial Narrow" pitchFamily="34" charset="0"/>
              </a:rPr>
              <a:t>turista.</a:t>
            </a:r>
            <a:r>
              <a:rPr lang="es-ES_tradnl" sz="2500" dirty="0" smtClean="0">
                <a:latin typeface="Arial Narrow" pitchFamily="34" charset="0"/>
              </a:rPr>
              <a:t/>
            </a:r>
            <a:br>
              <a:rPr lang="es-ES_tradnl" sz="2500" dirty="0" smtClean="0">
                <a:latin typeface="Arial Narrow" pitchFamily="34" charset="0"/>
              </a:rPr>
            </a:br>
            <a:r>
              <a:rPr lang="es-ES_tradnl" sz="2500" dirty="0" smtClean="0">
                <a:latin typeface="Arial Narrow" pitchFamily="34" charset="0"/>
              </a:rPr>
              <a:t/>
            </a:r>
            <a:br>
              <a:rPr lang="es-ES_tradnl" sz="2500" dirty="0" smtClean="0">
                <a:latin typeface="Arial Narrow" pitchFamily="34" charset="0"/>
              </a:rPr>
            </a:br>
            <a:r>
              <a:rPr lang="es-ES_tradnl" sz="2500" dirty="0" smtClean="0">
                <a:solidFill>
                  <a:srgbClr val="000066"/>
                </a:solidFill>
                <a:latin typeface="Arial Narrow" pitchFamily="34" charset="0"/>
              </a:rPr>
              <a:t>Crear centros de atención al turista o ampliar la misión de las oficinas de información </a:t>
            </a:r>
            <a:r>
              <a:rPr lang="es-ES_tradnl" sz="2500" dirty="0" smtClean="0">
                <a:solidFill>
                  <a:srgbClr val="000066"/>
                </a:solidFill>
                <a:latin typeface="Arial Narrow" pitchFamily="34" charset="0"/>
              </a:rPr>
              <a:t>turística..</a:t>
            </a:r>
            <a:r>
              <a:rPr lang="es-ES_tradnl" sz="2500" dirty="0" smtClean="0">
                <a:solidFill>
                  <a:srgbClr val="000066"/>
                </a:solidFill>
                <a:latin typeface="Arial Narrow" pitchFamily="34" charset="0"/>
              </a:rPr>
              <a:t/>
            </a:r>
            <a:br>
              <a:rPr lang="es-ES_tradnl" sz="2500" dirty="0" smtClean="0">
                <a:solidFill>
                  <a:srgbClr val="000066"/>
                </a:solidFill>
                <a:latin typeface="Arial Narrow" pitchFamily="34" charset="0"/>
              </a:rPr>
            </a:br>
            <a:r>
              <a:rPr lang="es-ES_tradnl" sz="2500" dirty="0" smtClean="0">
                <a:solidFill>
                  <a:srgbClr val="000066"/>
                </a:solidFill>
                <a:latin typeface="Arial Narrow" pitchFamily="34" charset="0"/>
              </a:rPr>
              <a:t/>
            </a:r>
            <a:br>
              <a:rPr lang="es-ES_tradnl" sz="2500" dirty="0" smtClean="0">
                <a:solidFill>
                  <a:srgbClr val="000066"/>
                </a:solidFill>
                <a:latin typeface="Arial Narrow" pitchFamily="34" charset="0"/>
              </a:rPr>
            </a:br>
            <a:r>
              <a:rPr lang="es-ES_tradnl" sz="2500" dirty="0" smtClean="0">
                <a:solidFill>
                  <a:srgbClr val="000066"/>
                </a:solidFill>
                <a:latin typeface="Arial Narrow" pitchFamily="34" charset="0"/>
              </a:rPr>
              <a:t>Informar bis a bis a los Proveedores de Servicios </a:t>
            </a:r>
            <a:r>
              <a:rPr lang="es-ES_tradnl" sz="2500" dirty="0" smtClean="0">
                <a:solidFill>
                  <a:srgbClr val="000066"/>
                </a:solidFill>
                <a:latin typeface="Arial Narrow" pitchFamily="34" charset="0"/>
              </a:rPr>
              <a:t>Turísticos.</a:t>
            </a:r>
            <a:r>
              <a:rPr lang="es-ES_tradnl" sz="2500" dirty="0" smtClean="0">
                <a:solidFill>
                  <a:srgbClr val="000066"/>
                </a:solidFill>
                <a:latin typeface="Arial Narrow" pitchFamily="34" charset="0"/>
              </a:rPr>
              <a:t/>
            </a:r>
            <a:br>
              <a:rPr lang="es-ES_tradnl" sz="2500" dirty="0" smtClean="0">
                <a:solidFill>
                  <a:srgbClr val="000066"/>
                </a:solidFill>
                <a:latin typeface="Arial Narrow" pitchFamily="34" charset="0"/>
              </a:rPr>
            </a:br>
            <a:r>
              <a:rPr lang="es-ES_tradnl" sz="2500" dirty="0">
                <a:solidFill>
                  <a:srgbClr val="000066"/>
                </a:solidFill>
                <a:latin typeface="Arial Narrow" pitchFamily="34" charset="0"/>
              </a:rPr>
              <a:t/>
            </a:r>
            <a:br>
              <a:rPr lang="es-ES_tradnl" sz="2500" dirty="0">
                <a:solidFill>
                  <a:srgbClr val="000066"/>
                </a:solidFill>
                <a:latin typeface="Arial Narrow" pitchFamily="34" charset="0"/>
              </a:rPr>
            </a:br>
            <a:r>
              <a:rPr lang="es-ES_tradnl" sz="2500" dirty="0" smtClean="0">
                <a:solidFill>
                  <a:srgbClr val="000066"/>
                </a:solidFill>
                <a:latin typeface="Arial Narrow" pitchFamily="34" charset="0"/>
              </a:rPr>
              <a:t>Asistencia y protección multilateral: Europa ya lo tiene, y la Región de las Américas debiera tenerlo también, o no?</a:t>
            </a:r>
            <a:br>
              <a:rPr lang="es-ES_tradnl" sz="2500" dirty="0" smtClean="0">
                <a:solidFill>
                  <a:srgbClr val="000066"/>
                </a:solidFill>
                <a:latin typeface="Arial Narrow" pitchFamily="34" charset="0"/>
              </a:rPr>
            </a:br>
            <a:r>
              <a:rPr lang="es-ES_tradnl" sz="2500" dirty="0" smtClean="0">
                <a:solidFill>
                  <a:srgbClr val="000066"/>
                </a:solidFill>
                <a:latin typeface="Arial Narrow" pitchFamily="34" charset="0"/>
              </a:rPr>
              <a:t/>
            </a:r>
            <a:br>
              <a:rPr lang="es-ES_tradnl" sz="2500" dirty="0" smtClean="0">
                <a:solidFill>
                  <a:srgbClr val="000066"/>
                </a:solidFill>
                <a:latin typeface="Arial Narrow" pitchFamily="34" charset="0"/>
              </a:rPr>
            </a:br>
            <a:r>
              <a:rPr lang="es-ES_tradnl" sz="2800" dirty="0" smtClean="0">
                <a:solidFill>
                  <a:srgbClr val="000066"/>
                </a:solidFill>
                <a:latin typeface="Arial Narrow" pitchFamily="34" charset="0"/>
              </a:rPr>
              <a:t>                             </a:t>
            </a:r>
            <a:r>
              <a:rPr lang="es-ES_tradnl" sz="2800" b="1" dirty="0" smtClean="0">
                <a:solidFill>
                  <a:srgbClr val="000066"/>
                </a:solidFill>
                <a:latin typeface="Arial Narrow" pitchFamily="34" charset="0"/>
              </a:rPr>
              <a:t>La Región de las Américas ya está preparada¡</a:t>
            </a:r>
            <a:endParaRPr lang="es-ES" sz="2800" b="1" dirty="0">
              <a:solidFill>
                <a:srgbClr val="000066"/>
              </a:solidFill>
              <a:latin typeface="Arial Narrow"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2285992"/>
            <a:ext cx="9144000" cy="28161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pPr algn="ctr"/>
            <a:r>
              <a:rPr lang="es-ES_tradnl" sz="2800" b="1" dirty="0" smtClean="0">
                <a:solidFill>
                  <a:srgbClr val="000066"/>
                </a:solidFill>
                <a:latin typeface="Arial Narrow" pitchFamily="34" charset="0"/>
              </a:rPr>
              <a:t>Si el turista tiene un problema con un prestador de servicios y le ha gustado el país, probablemente vuelva – utilizará otro prestador, pero volverá.</a:t>
            </a:r>
            <a:br>
              <a:rPr lang="es-ES_tradnl" sz="2800" b="1" dirty="0" smtClean="0">
                <a:solidFill>
                  <a:srgbClr val="000066"/>
                </a:solidFill>
                <a:latin typeface="Arial Narrow" pitchFamily="34" charset="0"/>
              </a:rPr>
            </a:br>
            <a:endParaRPr lang="es-ES_tradnl" sz="900" b="1" dirty="0" smtClean="0">
              <a:solidFill>
                <a:srgbClr val="000066"/>
              </a:solidFill>
              <a:latin typeface="Arial Narrow" pitchFamily="34" charset="0"/>
            </a:endParaRPr>
          </a:p>
          <a:p>
            <a:pPr algn="ctr"/>
            <a:r>
              <a:rPr lang="es-ES_tradnl" sz="2800" b="1" dirty="0" smtClean="0">
                <a:solidFill>
                  <a:srgbClr val="000066"/>
                </a:solidFill>
                <a:latin typeface="Arial Narrow" pitchFamily="34" charset="0"/>
              </a:rPr>
              <a:t>Pero si ha sufrido alguna vulneración a sus derechos como individuo, probablemente nunca vuelva.</a:t>
            </a:r>
            <a:r>
              <a:rPr lang="es-ES" sz="2800" b="1" dirty="0" smtClean="0">
                <a:solidFill>
                  <a:srgbClr val="000066"/>
                </a:solidFill>
                <a:latin typeface="Arial Narrow" pitchFamily="34" charset="0"/>
              </a:rPr>
              <a:t>, porque el turismo es una actividad que debe permitir el desarrollo humano.</a:t>
            </a:r>
            <a:endParaRPr lang="es-ES" sz="2800" b="1" dirty="0"/>
          </a:p>
        </p:txBody>
      </p:sp>
      <p:pic>
        <p:nvPicPr>
          <p:cNvPr id="3" name="Picture 2"/>
          <p:cNvPicPr>
            <a:picLocks noChangeAspect="1" noChangeArrowheads="1"/>
          </p:cNvPicPr>
          <p:nvPr/>
        </p:nvPicPr>
        <p:blipFill>
          <a:blip r:embed="rId2"/>
          <a:srcRect/>
          <a:stretch>
            <a:fillRect/>
          </a:stretch>
        </p:blipFill>
        <p:spPr bwMode="auto">
          <a:xfrm>
            <a:off x="0" y="0"/>
            <a:ext cx="1790700" cy="2047875"/>
          </a:xfrm>
          <a:prstGeom prst="rect">
            <a:avLst/>
          </a:prstGeom>
          <a:noFill/>
          <a:ln w="9525">
            <a:noFill/>
            <a:miter lim="800000"/>
            <a:headEnd/>
            <a:tailEnd/>
          </a:ln>
          <a:effectLst/>
        </p:spPr>
      </p:pic>
      <p:pic>
        <p:nvPicPr>
          <p:cNvPr id="4" name="Picture 2" descr="https://encrypted-tbn1.gstatic.com/images?q=tbn:ANd9GcT9wm23JMRMwEBgcb8ZZuOpqFxUZ1gwhyfOz2YgfPjvYmmVBnFnBA"/>
          <p:cNvPicPr>
            <a:picLocks noChangeAspect="1" noChangeArrowheads="1"/>
          </p:cNvPicPr>
          <p:nvPr/>
        </p:nvPicPr>
        <p:blipFill>
          <a:blip r:embed="rId3"/>
          <a:srcRect/>
          <a:stretch>
            <a:fillRect/>
          </a:stretch>
        </p:blipFill>
        <p:spPr bwMode="auto">
          <a:xfrm>
            <a:off x="7286644" y="0"/>
            <a:ext cx="1652020" cy="2000240"/>
          </a:xfrm>
          <a:prstGeom prst="rect">
            <a:avLst/>
          </a:prstGeom>
          <a:noFill/>
        </p:spPr>
      </p:pic>
      <p:sp>
        <p:nvSpPr>
          <p:cNvPr id="6" name="5 CuadroTexto"/>
          <p:cNvSpPr txBox="1"/>
          <p:nvPr/>
        </p:nvSpPr>
        <p:spPr>
          <a:xfrm>
            <a:off x="2357422" y="5500702"/>
            <a:ext cx="4714908" cy="1077218"/>
          </a:xfrm>
          <a:prstGeom prst="rect">
            <a:avLst/>
          </a:prstGeom>
          <a:noFill/>
        </p:spPr>
        <p:txBody>
          <a:bodyPr wrap="square" rtlCol="0">
            <a:spAutoFit/>
          </a:bodyPr>
          <a:lstStyle/>
          <a:p>
            <a:pPr algn="ctr"/>
            <a:r>
              <a:rPr lang="en-US" sz="3200" dirty="0" smtClean="0">
                <a:solidFill>
                  <a:srgbClr val="000066"/>
                </a:solidFill>
                <a:latin typeface="Arial Narrow" pitchFamily="34" charset="0"/>
              </a:rPr>
              <a:t>Loreto Ibañez Castillo</a:t>
            </a:r>
          </a:p>
          <a:p>
            <a:pPr algn="ctr"/>
            <a:r>
              <a:rPr lang="en-US" sz="3200" u="sng" dirty="0" smtClean="0">
                <a:solidFill>
                  <a:srgbClr val="0000CC"/>
                </a:solidFill>
                <a:latin typeface="Arial Narrow" pitchFamily="34" charset="0"/>
              </a:rPr>
              <a:t>ibanezl@esc</a:t>
            </a:r>
            <a:r>
              <a:rPr lang="es-ES_tradnl" sz="3200" u="sng" dirty="0" smtClean="0">
                <a:solidFill>
                  <a:srgbClr val="0000CC"/>
                </a:solidFill>
                <a:latin typeface="Arial Narrow" pitchFamily="34" charset="0"/>
              </a:rPr>
              <a:t>-l</a:t>
            </a:r>
            <a:r>
              <a:rPr lang="en-US" sz="3200" u="sng" dirty="0" smtClean="0">
                <a:solidFill>
                  <a:srgbClr val="0000CC"/>
                </a:solidFill>
                <a:latin typeface="Arial Narrow" pitchFamily="34" charset="0"/>
              </a:rPr>
              <a:t>arochelle.fr</a:t>
            </a:r>
            <a:endParaRPr lang="es-ES" sz="3200" u="sng" dirty="0">
              <a:solidFill>
                <a:srgbClr val="0000CC"/>
              </a:solidFill>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214422"/>
            <a:ext cx="9036496" cy="4525963"/>
          </a:xfrm>
        </p:spPr>
        <p:txBody>
          <a:bodyPr>
            <a:normAutofit/>
          </a:bodyPr>
          <a:lstStyle/>
          <a:p>
            <a:pPr algn="ctr">
              <a:buNone/>
            </a:pPr>
            <a:r>
              <a:rPr lang="es-ES" sz="3000" b="1" dirty="0" smtClean="0">
                <a:solidFill>
                  <a:srgbClr val="0070C0"/>
                </a:solidFill>
                <a:latin typeface="Arial Narrow" pitchFamily="34" charset="0"/>
              </a:rPr>
              <a:t>EL TURISMO ES UNA ACTIVIDAD QUE PERMITE/FAVORECE Y DEBE PROMOVER EL DESARROLLO HUMANO</a:t>
            </a:r>
          </a:p>
          <a:p>
            <a:pPr algn="ctr">
              <a:buNone/>
            </a:pPr>
            <a:endParaRPr lang="es-ES" b="1" dirty="0" smtClean="0">
              <a:solidFill>
                <a:srgbClr val="0070C0"/>
              </a:solidFill>
              <a:latin typeface="Arial Narrow" pitchFamily="34" charset="0"/>
            </a:endParaRPr>
          </a:p>
          <a:p>
            <a:pPr algn="r">
              <a:buNone/>
            </a:pPr>
            <a:r>
              <a:rPr lang="es-ES" dirty="0" smtClean="0">
                <a:solidFill>
                  <a:srgbClr val="0070C0"/>
                </a:solidFill>
                <a:latin typeface="Arial Narrow" pitchFamily="34" charset="0"/>
              </a:rPr>
              <a:t>…..”La Declaración Universal de Derechos Humanos reconoce en su artículo 24 el derecho de toda persona al descanso y al disfrute del tiempo libre”.</a:t>
            </a:r>
          </a:p>
          <a:p>
            <a:pPr>
              <a:buNone/>
            </a:pPr>
            <a:endParaRPr lang="en-US" dirty="0" smtClean="0">
              <a:solidFill>
                <a:srgbClr val="0070C0"/>
              </a:solidFill>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2928934"/>
            <a:ext cx="7772400" cy="1470025"/>
          </a:xfrm>
        </p:spPr>
        <p:txBody>
          <a:bodyPr>
            <a:noAutofit/>
          </a:bodyPr>
          <a:lstStyle/>
          <a:p>
            <a:r>
              <a:rPr lang="es-ES_tradnl" sz="2800" dirty="0" smtClean="0">
                <a:solidFill>
                  <a:srgbClr val="000066"/>
                </a:solidFill>
                <a:latin typeface="Arial Narrow" pitchFamily="34" charset="0"/>
              </a:rPr>
              <a:t>Cuando pensamos en la asistencia y protección al turista internacional, habitualmente pensamos en su </a:t>
            </a:r>
            <a:r>
              <a:rPr lang="es-ES_tradnl" sz="2800" b="1" dirty="0" smtClean="0">
                <a:solidFill>
                  <a:srgbClr val="000066"/>
                </a:solidFill>
                <a:latin typeface="Arial Narrow" pitchFamily="34" charset="0"/>
              </a:rPr>
              <a:t>protección como consumidor</a:t>
            </a:r>
            <a:r>
              <a:rPr lang="es-ES_tradnl" sz="2800" dirty="0" smtClean="0">
                <a:solidFill>
                  <a:srgbClr val="000066"/>
                </a:solidFill>
                <a:latin typeface="Arial Narrow" pitchFamily="34" charset="0"/>
              </a:rPr>
              <a:t>  de servicios turísticos, así como en la asistencia y protección consular</a:t>
            </a:r>
            <a:r>
              <a:rPr lang="es-ES_tradnl" sz="2800" dirty="0">
                <a:solidFill>
                  <a:srgbClr val="000066"/>
                </a:solidFill>
                <a:latin typeface="Arial Narrow" pitchFamily="34" charset="0"/>
              </a:rPr>
              <a:t> </a:t>
            </a:r>
            <a:r>
              <a:rPr lang="es-ES_tradnl" sz="2800" dirty="0" smtClean="0">
                <a:solidFill>
                  <a:srgbClr val="000066"/>
                </a:solidFill>
                <a:latin typeface="Arial Narrow" pitchFamily="34" charset="0"/>
              </a:rPr>
              <a:t>a la que tiene derecho en su Consulado del país que visita, en caso de ser privado de libertad durante su viaje, o haber perdido sus documentos de viaje – lo que desde la perspectiva de la Declaración Universal de Derechos Humanos se consideraría como aspectos asociados a su </a:t>
            </a:r>
            <a:r>
              <a:rPr lang="es-ES_tradnl" sz="2800" b="1" dirty="0" smtClean="0">
                <a:solidFill>
                  <a:srgbClr val="000066"/>
                </a:solidFill>
                <a:latin typeface="Arial Narrow" pitchFamily="34" charset="0"/>
              </a:rPr>
              <a:t>protección como Individuo</a:t>
            </a:r>
            <a:br>
              <a:rPr lang="es-ES_tradnl" sz="2800" b="1" dirty="0" smtClean="0">
                <a:solidFill>
                  <a:srgbClr val="000066"/>
                </a:solidFill>
                <a:latin typeface="Arial Narrow" pitchFamily="34" charset="0"/>
              </a:rPr>
            </a:br>
            <a:r>
              <a:rPr lang="es-ES_tradnl" sz="2800" b="1" dirty="0" smtClean="0">
                <a:solidFill>
                  <a:srgbClr val="000066"/>
                </a:solidFill>
                <a:latin typeface="Arial Narrow" pitchFamily="34" charset="0"/>
              </a:rPr>
              <a:t/>
            </a:r>
            <a:br>
              <a:rPr lang="es-ES_tradnl" sz="2800" b="1" dirty="0" smtClean="0">
                <a:solidFill>
                  <a:srgbClr val="000066"/>
                </a:solidFill>
                <a:latin typeface="Arial Narrow" pitchFamily="34" charset="0"/>
              </a:rPr>
            </a:br>
            <a:r>
              <a:rPr lang="es-ES_tradnl" sz="2800" dirty="0" smtClean="0">
                <a:solidFill>
                  <a:srgbClr val="000066"/>
                </a:solidFill>
                <a:latin typeface="Arial Narrow" pitchFamily="34" charset="0"/>
              </a:rPr>
              <a:t>Hay sin embargo otros derechos  que y siguiendo la DUDH, se asocian a su protección como individuo,  que dada la </a:t>
            </a:r>
            <a:r>
              <a:rPr lang="es-ES_tradnl" sz="2800" b="1" dirty="0" smtClean="0">
                <a:solidFill>
                  <a:srgbClr val="000066"/>
                </a:solidFill>
                <a:latin typeface="Arial Narrow" pitchFamily="34" charset="0"/>
              </a:rPr>
              <a:t>condición de temporalidad de la visita del </a:t>
            </a:r>
            <a:r>
              <a:rPr lang="es-ES_tradnl" sz="2800" b="1" u="sng" dirty="0" smtClean="0">
                <a:solidFill>
                  <a:srgbClr val="000066"/>
                </a:solidFill>
                <a:latin typeface="Arial Narrow" pitchFamily="34" charset="0"/>
              </a:rPr>
              <a:t>turista internacional </a:t>
            </a:r>
            <a:r>
              <a:rPr lang="es-ES_tradnl" sz="2800" dirty="0" smtClean="0">
                <a:solidFill>
                  <a:srgbClr val="000066"/>
                </a:solidFill>
                <a:latin typeface="Arial Narrow" pitchFamily="34" charset="0"/>
              </a:rPr>
              <a:t>no se logran proteger debidamente.</a:t>
            </a:r>
            <a:r>
              <a:rPr lang="es-ES_tradnl" sz="2800" dirty="0" smtClean="0">
                <a:latin typeface="Arial Narrow" pitchFamily="34" charset="0"/>
              </a:rPr>
              <a:t/>
            </a:r>
            <a:br>
              <a:rPr lang="es-ES_tradnl" sz="2800" dirty="0" smtClean="0">
                <a:latin typeface="Arial Narrow" pitchFamily="34" charset="0"/>
              </a:rPr>
            </a:br>
            <a:endParaRPr lang="es-ES" sz="2800" dirty="0">
              <a:latin typeface="Arial Narrow"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714620"/>
            <a:ext cx="9144000" cy="1285884"/>
          </a:xfrm>
        </p:spPr>
        <p:txBody>
          <a:bodyPr>
            <a:normAutofit fontScale="90000"/>
          </a:bodyPr>
          <a:lstStyle/>
          <a:p>
            <a:pPr algn="l"/>
            <a:r>
              <a:rPr lang="es-ES" sz="2700" dirty="0">
                <a:solidFill>
                  <a:srgbClr val="000066"/>
                </a:solidFill>
                <a:latin typeface="Arial Narrow" pitchFamily="34" charset="0"/>
              </a:rPr>
              <a:t>Caso Nº1: Arresto, prisión preventiva y deportación de un turista </a:t>
            </a:r>
            <a:r>
              <a:rPr lang="es-ES" sz="2700" dirty="0" smtClean="0">
                <a:solidFill>
                  <a:srgbClr val="000066"/>
                </a:solidFill>
                <a:latin typeface="Arial Narrow" pitchFamily="34" charset="0"/>
              </a:rPr>
              <a:t>peruano </a:t>
            </a:r>
            <a:r>
              <a:rPr lang="es-ES" sz="2700" dirty="0">
                <a:solidFill>
                  <a:srgbClr val="000066"/>
                </a:solidFill>
                <a:latin typeface="Arial Narrow" pitchFamily="34" charset="0"/>
              </a:rPr>
              <a:t>en </a:t>
            </a:r>
            <a:r>
              <a:rPr lang="es-ES" sz="2700" dirty="0" smtClean="0">
                <a:solidFill>
                  <a:srgbClr val="000066"/>
                </a:solidFill>
                <a:latin typeface="Arial Narrow" pitchFamily="34" charset="0"/>
              </a:rPr>
              <a:t>un país de la UE </a:t>
            </a:r>
            <a:r>
              <a:rPr lang="es-ES" sz="2700" dirty="0">
                <a:solidFill>
                  <a:srgbClr val="000066"/>
                </a:solidFill>
                <a:latin typeface="Arial Narrow" pitchFamily="34" charset="0"/>
              </a:rPr>
              <a:t>por no cumplir con los requisitos de acceso al </a:t>
            </a:r>
            <a:r>
              <a:rPr lang="es-ES" sz="2700" dirty="0" smtClean="0">
                <a:solidFill>
                  <a:srgbClr val="000066"/>
                </a:solidFill>
                <a:latin typeface="Arial Narrow" pitchFamily="34" charset="0"/>
              </a:rPr>
              <a:t>país.</a:t>
            </a:r>
            <a:r>
              <a:rPr lang="es-ES" dirty="0">
                <a:solidFill>
                  <a:srgbClr val="000066"/>
                </a:solidFill>
                <a:latin typeface="Arial Narrow" pitchFamily="34" charset="0"/>
              </a:rPr>
              <a:t/>
            </a:r>
            <a:br>
              <a:rPr lang="es-ES" dirty="0">
                <a:solidFill>
                  <a:srgbClr val="000066"/>
                </a:solidFill>
                <a:latin typeface="Arial Narrow" pitchFamily="34" charset="0"/>
              </a:rPr>
            </a:br>
            <a:r>
              <a:rPr lang="es-ES" sz="2200" dirty="0">
                <a:solidFill>
                  <a:srgbClr val="000066"/>
                </a:solidFill>
                <a:latin typeface="Arial Narrow" pitchFamily="34" charset="0"/>
              </a:rPr>
              <a:t> </a:t>
            </a:r>
            <a:r>
              <a:rPr lang="es-ES" sz="2200" dirty="0" smtClean="0">
                <a:solidFill>
                  <a:srgbClr val="000066"/>
                </a:solidFill>
                <a:latin typeface="Arial Narrow" pitchFamily="34" charset="0"/>
              </a:rPr>
              <a:t/>
            </a:r>
            <a:br>
              <a:rPr lang="es-ES" sz="2200" dirty="0" smtClean="0">
                <a:solidFill>
                  <a:srgbClr val="000066"/>
                </a:solidFill>
                <a:latin typeface="Arial Narrow" pitchFamily="34" charset="0"/>
              </a:rPr>
            </a:br>
            <a:r>
              <a:rPr lang="es-ES" sz="2700" dirty="0" smtClean="0">
                <a:solidFill>
                  <a:srgbClr val="000066"/>
                </a:solidFill>
                <a:latin typeface="Arial Narrow" pitchFamily="34" charset="0"/>
              </a:rPr>
              <a:t>Caso </a:t>
            </a:r>
            <a:r>
              <a:rPr lang="es-ES" sz="2700" dirty="0">
                <a:solidFill>
                  <a:srgbClr val="000066"/>
                </a:solidFill>
                <a:latin typeface="Arial Narrow" pitchFamily="34" charset="0"/>
              </a:rPr>
              <a:t>Nº2: Prácticas abusivas hacia los turistas internacionales bajo el amparo del Reglamento CE 1546/2006 que prohíbe transportar líquidos que excedan los 100 ml. en el equipaje de mano, por constituir una amenaza a la seguridad de la </a:t>
            </a:r>
            <a:r>
              <a:rPr lang="es-ES" sz="2700" dirty="0" smtClean="0">
                <a:solidFill>
                  <a:srgbClr val="000066"/>
                </a:solidFill>
                <a:latin typeface="Arial Narrow" pitchFamily="34" charset="0"/>
              </a:rPr>
              <a:t>UE.</a:t>
            </a:r>
            <a:r>
              <a:rPr lang="es-ES" sz="2700" dirty="0">
                <a:solidFill>
                  <a:srgbClr val="000066"/>
                </a:solidFill>
                <a:latin typeface="Arial Narrow" pitchFamily="34" charset="0"/>
              </a:rPr>
              <a:t/>
            </a:r>
            <a:br>
              <a:rPr lang="es-ES" sz="2700" dirty="0">
                <a:solidFill>
                  <a:srgbClr val="000066"/>
                </a:solidFill>
                <a:latin typeface="Arial Narrow" pitchFamily="34" charset="0"/>
              </a:rPr>
            </a:br>
            <a:r>
              <a:rPr lang="es-ES" dirty="0">
                <a:solidFill>
                  <a:srgbClr val="000066"/>
                </a:solidFill>
                <a:latin typeface="Arial Narrow" pitchFamily="34" charset="0"/>
              </a:rPr>
              <a:t/>
            </a:r>
            <a:br>
              <a:rPr lang="es-ES" dirty="0">
                <a:solidFill>
                  <a:srgbClr val="000066"/>
                </a:solidFill>
                <a:latin typeface="Arial Narrow" pitchFamily="34" charset="0"/>
              </a:rPr>
            </a:br>
            <a:r>
              <a:rPr lang="es-ES" dirty="0">
                <a:solidFill>
                  <a:srgbClr val="000066"/>
                </a:solidFill>
                <a:latin typeface="Arial Narrow" pitchFamily="34" charset="0"/>
              </a:rPr>
              <a:t/>
            </a:r>
            <a:br>
              <a:rPr lang="es-ES" dirty="0">
                <a:solidFill>
                  <a:srgbClr val="000066"/>
                </a:solidFill>
                <a:latin typeface="Arial Narrow" pitchFamily="34" charset="0"/>
              </a:rPr>
            </a:br>
            <a:endParaRPr lang="es-ES" dirty="0">
              <a:solidFill>
                <a:srgbClr val="000066"/>
              </a:solidFill>
              <a:latin typeface="Arial Narrow" pitchFamily="34" charset="0"/>
            </a:endParaRPr>
          </a:p>
        </p:txBody>
      </p:sp>
      <p:sp>
        <p:nvSpPr>
          <p:cNvPr id="3" name="2 Subtítulo"/>
          <p:cNvSpPr>
            <a:spLocks noGrp="1"/>
          </p:cNvSpPr>
          <p:nvPr>
            <p:ph type="subTitle" idx="1"/>
          </p:nvPr>
        </p:nvSpPr>
        <p:spPr>
          <a:xfrm>
            <a:off x="0" y="3786190"/>
            <a:ext cx="9144000" cy="1357322"/>
          </a:xfrm>
        </p:spPr>
        <p:txBody>
          <a:bodyPr>
            <a:normAutofit/>
          </a:bodyPr>
          <a:lstStyle/>
          <a:p>
            <a:pPr algn="l"/>
            <a:r>
              <a:rPr lang="es-ES" sz="2400" dirty="0" smtClean="0">
                <a:solidFill>
                  <a:srgbClr val="000066"/>
                </a:solidFill>
                <a:latin typeface="Arial Narrow" pitchFamily="34" charset="0"/>
              </a:rPr>
              <a:t>Caso Nº3: Tratos inhumanos y degradantes en la persona del turista Mexicano en diversos países del mundo, a raíz de una pandemia supuestamente originada en dicho país (influenza  humana A-H1N1).</a:t>
            </a:r>
          </a:p>
          <a:p>
            <a:endParaRPr lang="es-ES_tradnl" sz="2400" dirty="0">
              <a:solidFill>
                <a:srgbClr val="000066"/>
              </a:solidFill>
              <a:latin typeface="Arial Narrow" pitchFamily="34" charset="0"/>
            </a:endParaRPr>
          </a:p>
          <a:p>
            <a:endParaRPr lang="es-ES" sz="2400" dirty="0" smtClean="0">
              <a:solidFill>
                <a:srgbClr val="000066"/>
              </a:solidFill>
              <a:latin typeface="Arial Narrow" pitchFamily="34" charset="0"/>
            </a:endParaRPr>
          </a:p>
          <a:p>
            <a:endParaRPr lang="es-ES_tradnl" sz="2800" dirty="0" smtClean="0">
              <a:solidFill>
                <a:srgbClr val="000066"/>
              </a:solidFill>
              <a:latin typeface="Arial Narrow" pitchFamily="34" charset="0"/>
            </a:endParaRPr>
          </a:p>
          <a:p>
            <a:endParaRPr lang="es-ES" dirty="0">
              <a:latin typeface="Arial Narrow" pitchFamily="34" charset="0"/>
            </a:endParaRPr>
          </a:p>
        </p:txBody>
      </p:sp>
      <p:sp>
        <p:nvSpPr>
          <p:cNvPr id="4" name="3 Rectángulo"/>
          <p:cNvSpPr/>
          <p:nvPr/>
        </p:nvSpPr>
        <p:spPr>
          <a:xfrm>
            <a:off x="0" y="5072074"/>
            <a:ext cx="9144000" cy="2015936"/>
          </a:xfrm>
          <a:prstGeom prst="rect">
            <a:avLst/>
          </a:prstGeom>
        </p:spPr>
        <p:txBody>
          <a:bodyPr wrap="square">
            <a:spAutoFit/>
          </a:bodyPr>
          <a:lstStyle/>
          <a:p>
            <a:r>
              <a:rPr lang="es-ES" sz="2400" dirty="0" smtClean="0">
                <a:solidFill>
                  <a:srgbClr val="000066"/>
                </a:solidFill>
                <a:latin typeface="Arial Narrow" pitchFamily="34" charset="0"/>
              </a:rPr>
              <a:t>Caso Nº4: Negativa a dar atención de emergencia a una turista española en un país de Oriente Medio hasta que no presentase su libreta de familia.</a:t>
            </a:r>
          </a:p>
          <a:p>
            <a:endParaRPr lang="es-ES" sz="1100" b="1" dirty="0" smtClean="0">
              <a:solidFill>
                <a:srgbClr val="000066"/>
              </a:solidFill>
              <a:latin typeface="Arial Narrow" pitchFamily="34" charset="0"/>
            </a:endParaRPr>
          </a:p>
          <a:p>
            <a:r>
              <a:rPr lang="es-ES" sz="2400" dirty="0" smtClean="0">
                <a:solidFill>
                  <a:srgbClr val="000066"/>
                </a:solidFill>
                <a:latin typeface="Arial Narrow" pitchFamily="34" charset="0"/>
              </a:rPr>
              <a:t>Caso Nº5: Tratos favorecedores hacia un nacional, en el caso de un accidente de transito donde se ha visto involucrado un turista internacional.</a:t>
            </a:r>
            <a:r>
              <a:rPr lang="es-ES" b="1" dirty="0" smtClean="0">
                <a:latin typeface="Arial Narrow" pitchFamily="34" charset="0"/>
              </a:rPr>
              <a:t/>
            </a:r>
            <a:br>
              <a:rPr lang="es-ES" b="1" dirty="0" smtClean="0">
                <a:latin typeface="Arial Narrow" pitchFamily="34" charset="0"/>
              </a:rPr>
            </a:br>
            <a:endParaRPr lang="es-ES" dirty="0"/>
          </a:p>
        </p:txBody>
      </p:sp>
      <p:sp>
        <p:nvSpPr>
          <p:cNvPr id="5" name="4 Rectángulo"/>
          <p:cNvSpPr/>
          <p:nvPr/>
        </p:nvSpPr>
        <p:spPr>
          <a:xfrm>
            <a:off x="0" y="0"/>
            <a:ext cx="9144000" cy="954107"/>
          </a:xfrm>
          <a:prstGeom prst="rect">
            <a:avLst/>
          </a:prstGeom>
        </p:spPr>
        <p:txBody>
          <a:bodyPr wrap="square">
            <a:spAutoFit/>
          </a:bodyPr>
          <a:lstStyle/>
          <a:p>
            <a:r>
              <a:rPr lang="es-ES_tradnl" sz="2800" b="1" dirty="0" smtClean="0">
                <a:solidFill>
                  <a:srgbClr val="000066"/>
                </a:solidFill>
                <a:latin typeface="Arial Narrow" pitchFamily="34" charset="0"/>
              </a:rPr>
              <a:t>Algunas situaciones a las que se ha visto enfrentado el turista internacional durante sus viajes…….</a:t>
            </a:r>
            <a:endParaRPr lang="es-E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143000"/>
          </a:xfrm>
        </p:spPr>
        <p:txBody>
          <a:bodyPr>
            <a:normAutofit/>
          </a:bodyPr>
          <a:lstStyle/>
          <a:p>
            <a:pPr algn="l"/>
            <a:r>
              <a:rPr lang="es-ES_tradnl" sz="3200" b="1" dirty="0" smtClean="0">
                <a:solidFill>
                  <a:srgbClr val="000066"/>
                </a:solidFill>
                <a:latin typeface="Arial Narrow" pitchFamily="34" charset="0"/>
              </a:rPr>
              <a:t>Que derechos se han visto vulnerado por no haber podido/querido proteger al turista internacional?</a:t>
            </a:r>
            <a:endParaRPr lang="es-ES" sz="3200" b="1" dirty="0">
              <a:solidFill>
                <a:srgbClr val="000066"/>
              </a:solidFill>
              <a:latin typeface="Arial Narrow" pitchFamily="34" charset="0"/>
            </a:endParaRPr>
          </a:p>
        </p:txBody>
      </p:sp>
      <p:sp>
        <p:nvSpPr>
          <p:cNvPr id="3" name="2 Marcador de contenido"/>
          <p:cNvSpPr>
            <a:spLocks noGrp="1"/>
          </p:cNvSpPr>
          <p:nvPr>
            <p:ph idx="1"/>
          </p:nvPr>
        </p:nvSpPr>
        <p:spPr>
          <a:xfrm>
            <a:off x="914400" y="1857364"/>
            <a:ext cx="8229600" cy="4525963"/>
          </a:xfrm>
        </p:spPr>
        <p:txBody>
          <a:bodyPr>
            <a:normAutofit/>
          </a:bodyPr>
          <a:lstStyle/>
          <a:p>
            <a:pPr>
              <a:buNone/>
            </a:pPr>
            <a:endParaRPr lang="es-ES_tradnl" sz="2800" dirty="0">
              <a:solidFill>
                <a:srgbClr val="000066"/>
              </a:solidFill>
              <a:latin typeface="Arial Narrow" pitchFamily="34" charset="0"/>
            </a:endParaRPr>
          </a:p>
          <a:p>
            <a:pPr>
              <a:buNone/>
            </a:pPr>
            <a:endParaRPr lang="es-ES_tradnl" sz="2800" dirty="0" smtClean="0">
              <a:solidFill>
                <a:srgbClr val="000066"/>
              </a:solidFill>
              <a:latin typeface="Arial Narrow" pitchFamily="34" charset="0"/>
            </a:endParaRPr>
          </a:p>
          <a:p>
            <a:pPr>
              <a:buNone/>
            </a:pPr>
            <a:r>
              <a:rPr lang="es-ES_tradnl" sz="2800" dirty="0" smtClean="0">
                <a:solidFill>
                  <a:srgbClr val="000066"/>
                </a:solidFill>
                <a:latin typeface="Arial Narrow" pitchFamily="34" charset="0"/>
              </a:rPr>
              <a:t>     </a:t>
            </a:r>
            <a:endParaRPr lang="es-ES_tradnl" sz="2800" b="1" dirty="0" smtClean="0">
              <a:solidFill>
                <a:srgbClr val="000066"/>
              </a:solidFill>
              <a:latin typeface="Arial Narrow" pitchFamily="34" charset="0"/>
            </a:endParaRPr>
          </a:p>
          <a:p>
            <a:endParaRPr lang="es-ES_tradnl" sz="2800" dirty="0" smtClean="0">
              <a:solidFill>
                <a:srgbClr val="000066"/>
              </a:solidFill>
              <a:latin typeface="Arial Narrow" pitchFamily="34" charset="0"/>
            </a:endParaRPr>
          </a:p>
        </p:txBody>
      </p:sp>
      <p:sp>
        <p:nvSpPr>
          <p:cNvPr id="13313" name="Rectangle 1"/>
          <p:cNvSpPr>
            <a:spLocks noChangeArrowheads="1"/>
          </p:cNvSpPr>
          <p:nvPr/>
        </p:nvSpPr>
        <p:spPr bwMode="auto">
          <a:xfrm>
            <a:off x="0" y="1357298"/>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ES" sz="2400" dirty="0" smtClean="0">
                <a:solidFill>
                  <a:srgbClr val="000066"/>
                </a:solidFill>
                <a:latin typeface="Arial Narrow" pitchFamily="34" charset="0"/>
                <a:ea typeface="Times New Roman" pitchFamily="18" charset="0"/>
                <a:cs typeface="Arial" pitchFamily="34" charset="0"/>
              </a:rPr>
              <a:t>Respeto de la dignidad y derecho de todos los individuos por igual, sin distinción entre otros, de su origen nacional, diferencias religiosas, etc. (Art 1. y 2 de la DUDH).</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300" b="0" i="0" u="none" strike="noStrike" cap="none" normalizeH="0" baseline="0" dirty="0" smtClean="0">
              <a:ln>
                <a:noFill/>
              </a:ln>
              <a:solidFill>
                <a:srgbClr val="000066"/>
              </a:solidFill>
              <a:effectLst/>
              <a:latin typeface="Arial Narrow"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000066"/>
                </a:solidFill>
                <a:effectLst/>
                <a:latin typeface="Arial Narrow" pitchFamily="34" charset="0"/>
                <a:ea typeface="Times New Roman" pitchFamily="18" charset="0"/>
                <a:cs typeface="Arial" pitchFamily="34" charset="0"/>
              </a:rPr>
              <a:t>Prohibición</a:t>
            </a:r>
            <a:r>
              <a:rPr kumimoji="0" lang="es-ES" sz="2400" b="0" i="0" u="none" strike="noStrike" cap="none" normalizeH="0" dirty="0" smtClean="0">
                <a:ln>
                  <a:noFill/>
                </a:ln>
                <a:solidFill>
                  <a:srgbClr val="000066"/>
                </a:solidFill>
                <a:effectLst/>
                <a:latin typeface="Arial Narrow" pitchFamily="34" charset="0"/>
                <a:ea typeface="Times New Roman" pitchFamily="18" charset="0"/>
                <a:cs typeface="Arial" pitchFamily="34" charset="0"/>
              </a:rPr>
              <a:t> de </a:t>
            </a:r>
            <a:r>
              <a:rPr kumimoji="0" lang="es-ES" sz="2400" b="0" i="0" u="none" strike="noStrike" cap="none" normalizeH="0" baseline="0" dirty="0" smtClean="0">
                <a:ln>
                  <a:noFill/>
                </a:ln>
                <a:solidFill>
                  <a:srgbClr val="000066"/>
                </a:solidFill>
                <a:effectLst/>
                <a:latin typeface="Arial Narrow" pitchFamily="34" charset="0"/>
                <a:ea typeface="Times New Roman" pitchFamily="18" charset="0"/>
                <a:cs typeface="Arial" pitchFamily="34" charset="0"/>
              </a:rPr>
              <a:t>tratos inhumanos o degradantes (Art. 5 de la DUDH).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solidFill>
                <a:srgbClr val="000066"/>
              </a:solidFill>
              <a:latin typeface="Arial Narrow" pitchFamily="34" charset="0"/>
              <a:ea typeface="Times New Roman" pitchFamily="18" charset="0"/>
              <a:cs typeface="Arial" pitchFamily="34" charset="0"/>
            </a:endParaRPr>
          </a:p>
          <a:p>
            <a:pPr lvl="0"/>
            <a:r>
              <a:rPr lang="es-ES" sz="2400" dirty="0" smtClean="0">
                <a:solidFill>
                  <a:srgbClr val="000066"/>
                </a:solidFill>
                <a:latin typeface="Arial Narrow" pitchFamily="34" charset="0"/>
              </a:rPr>
              <a:t>Prohibición de ser arbitrariamente detenido, preso o desterrado (art. 9 DUDH);</a:t>
            </a:r>
          </a:p>
          <a:p>
            <a:r>
              <a:rPr lang="es-ES" sz="2400" dirty="0" smtClean="0">
                <a:solidFill>
                  <a:srgbClr val="000066"/>
                </a:solidFill>
                <a:latin typeface="Arial Narrow" pitchFamily="34" charset="0"/>
              </a:rPr>
              <a:t> </a:t>
            </a:r>
          </a:p>
          <a:p>
            <a:r>
              <a:rPr lang="es-ES" sz="2400" dirty="0" smtClean="0">
                <a:solidFill>
                  <a:srgbClr val="000066"/>
                </a:solidFill>
                <a:latin typeface="Arial Narrow" pitchFamily="34" charset="0"/>
              </a:rPr>
              <a:t>Derecho a circular libremente (art. 13 DUDH); </a:t>
            </a:r>
            <a:endParaRPr kumimoji="0" lang="es-ES" sz="2400" b="0" i="0" u="none" strike="noStrike" cap="none" normalizeH="0" baseline="0" dirty="0" smtClean="0">
              <a:ln>
                <a:noFill/>
              </a:ln>
              <a:solidFill>
                <a:srgbClr val="000066"/>
              </a:solidFill>
              <a:effectLst/>
              <a:latin typeface="Arial Narrow"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_tradnl" sz="2400" b="0" i="0" u="none" strike="noStrike" cap="none" normalizeH="0" baseline="0" dirty="0" smtClean="0">
              <a:ln>
                <a:noFill/>
              </a:ln>
              <a:solidFill>
                <a:srgbClr val="000066"/>
              </a:solidFill>
              <a:effectLst/>
              <a:latin typeface="Arial Narrow"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400" b="0" i="1" u="none" strike="noStrike" cap="none" normalizeH="0" baseline="0" dirty="0" smtClean="0">
                <a:ln>
                  <a:noFill/>
                </a:ln>
                <a:solidFill>
                  <a:srgbClr val="000066"/>
                </a:solidFill>
                <a:effectLst/>
                <a:latin typeface="Arial Narrow" pitchFamily="34" charset="0"/>
                <a:cs typeface="Arial" pitchFamily="34" charset="0"/>
              </a:rPr>
              <a:t>Sin embargo existen instrumentos internacionales de</a:t>
            </a:r>
            <a:r>
              <a:rPr kumimoji="0" lang="es-ES_tradnl" sz="2400" b="0" i="1" u="none" strike="noStrike" cap="none" normalizeH="0" dirty="0" smtClean="0">
                <a:ln>
                  <a:noFill/>
                </a:ln>
                <a:solidFill>
                  <a:srgbClr val="000066"/>
                </a:solidFill>
                <a:effectLst/>
                <a:latin typeface="Arial Narrow" pitchFamily="34" charset="0"/>
                <a:cs typeface="Arial" pitchFamily="34" charset="0"/>
              </a:rPr>
              <a:t> carácter mandatorio – tratados – CONVENCIÓN DE VIENA SOBRE RELACIONES CONSULARES, cuyo contenido faculta a las Representaciones Consulares a abordar estos temas..</a:t>
            </a:r>
            <a:endParaRPr kumimoji="0" lang="es-ES" sz="2400" b="0" i="1" u="none" strike="noStrike" cap="none" normalizeH="0" baseline="0" dirty="0" smtClean="0">
              <a:ln>
                <a:noFill/>
              </a:ln>
              <a:solidFill>
                <a:srgbClr val="000066"/>
              </a:solidFill>
              <a:effectLst/>
              <a:latin typeface="Arial Narrow"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928670"/>
          </a:xfrm>
        </p:spPr>
        <p:txBody>
          <a:bodyPr>
            <a:normAutofit/>
          </a:bodyPr>
          <a:lstStyle/>
          <a:p>
            <a:pPr algn="l"/>
            <a:r>
              <a:rPr lang="es-ES_tradnl" sz="2400" b="1" dirty="0" smtClean="0">
                <a:solidFill>
                  <a:srgbClr val="000066"/>
                </a:solidFill>
                <a:latin typeface="Arial Narrow" pitchFamily="34" charset="0"/>
              </a:rPr>
              <a:t>Convención de Viena sobre Relaciones Consulares</a:t>
            </a:r>
            <a:endParaRPr lang="es-ES" sz="2400" b="1" dirty="0">
              <a:solidFill>
                <a:srgbClr val="000066"/>
              </a:solidFill>
              <a:latin typeface="Arial Narrow" pitchFamily="34" charset="0"/>
            </a:endParaRPr>
          </a:p>
        </p:txBody>
      </p:sp>
      <p:sp>
        <p:nvSpPr>
          <p:cNvPr id="3" name="2 Subtítulo"/>
          <p:cNvSpPr>
            <a:spLocks noGrp="1"/>
          </p:cNvSpPr>
          <p:nvPr>
            <p:ph type="subTitle" idx="1"/>
          </p:nvPr>
        </p:nvSpPr>
        <p:spPr>
          <a:xfrm>
            <a:off x="0" y="857232"/>
            <a:ext cx="9144000" cy="3138494"/>
          </a:xfrm>
        </p:spPr>
        <p:txBody>
          <a:bodyPr>
            <a:noAutofit/>
          </a:bodyPr>
          <a:lstStyle/>
          <a:p>
            <a:pPr algn="just"/>
            <a:r>
              <a:rPr lang="es-ES" sz="2000" u="sng" dirty="0" smtClean="0">
                <a:solidFill>
                  <a:srgbClr val="000066"/>
                </a:solidFill>
                <a:latin typeface="Arial Narrow" pitchFamily="34" charset="0"/>
                <a:cs typeface="Arial" pitchFamily="34" charset="0"/>
              </a:rPr>
              <a:t>Sobre el Rol de la Representación Consular:</a:t>
            </a:r>
          </a:p>
          <a:p>
            <a:pPr algn="just"/>
            <a:endParaRPr lang="es-ES" sz="1100" dirty="0">
              <a:solidFill>
                <a:srgbClr val="000066"/>
              </a:solidFill>
              <a:latin typeface="Arial Narrow" pitchFamily="34" charset="0"/>
              <a:cs typeface="Arial" pitchFamily="34" charset="0"/>
            </a:endParaRPr>
          </a:p>
          <a:p>
            <a:pPr algn="just"/>
            <a:r>
              <a:rPr lang="es-ES" sz="2000" dirty="0" smtClean="0">
                <a:solidFill>
                  <a:srgbClr val="000066"/>
                </a:solidFill>
                <a:latin typeface="Arial Narrow" pitchFamily="34" charset="0"/>
                <a:cs typeface="Arial" pitchFamily="34" charset="0"/>
              </a:rPr>
              <a:t>(1)  Extensión </a:t>
            </a:r>
            <a:r>
              <a:rPr lang="es-ES" sz="2000" dirty="0">
                <a:solidFill>
                  <a:srgbClr val="000066"/>
                </a:solidFill>
                <a:latin typeface="Arial Narrow" pitchFamily="34" charset="0"/>
                <a:cs typeface="Arial" pitchFamily="34" charset="0"/>
              </a:rPr>
              <a:t>de pasaportes y documentos de viajes (art. 5c); </a:t>
            </a:r>
            <a:endParaRPr lang="es-ES" sz="2000" dirty="0" smtClean="0">
              <a:solidFill>
                <a:srgbClr val="000066"/>
              </a:solidFill>
              <a:latin typeface="Arial Narrow" pitchFamily="34" charset="0"/>
              <a:cs typeface="Arial" pitchFamily="34" charset="0"/>
            </a:endParaRPr>
          </a:p>
          <a:p>
            <a:pPr algn="just">
              <a:buFontTx/>
              <a:buChar char="-"/>
            </a:pPr>
            <a:endParaRPr lang="es-ES" sz="900" dirty="0" smtClean="0">
              <a:solidFill>
                <a:srgbClr val="000066"/>
              </a:solidFill>
              <a:latin typeface="Arial Narrow" pitchFamily="34" charset="0"/>
              <a:cs typeface="Arial" pitchFamily="34" charset="0"/>
            </a:endParaRPr>
          </a:p>
          <a:p>
            <a:pPr algn="just"/>
            <a:r>
              <a:rPr lang="es-ES" sz="2000" b="1" dirty="0" smtClean="0">
                <a:solidFill>
                  <a:srgbClr val="000066"/>
                </a:solidFill>
                <a:latin typeface="Arial Narrow" pitchFamily="34" charset="0"/>
                <a:cs typeface="Arial" pitchFamily="34" charset="0"/>
              </a:rPr>
              <a:t>(2)  Prestar </a:t>
            </a:r>
            <a:r>
              <a:rPr lang="es-ES" sz="2000" b="1" dirty="0">
                <a:solidFill>
                  <a:srgbClr val="000066"/>
                </a:solidFill>
                <a:latin typeface="Arial Narrow" pitchFamily="34" charset="0"/>
                <a:cs typeface="Arial" pitchFamily="34" charset="0"/>
              </a:rPr>
              <a:t>ayuda y asistencia a sus nacionales, sean personas naturales o jurídicas (art. 5e</a:t>
            </a:r>
            <a:r>
              <a:rPr lang="es-ES" sz="2000" b="1" dirty="0" smtClean="0">
                <a:solidFill>
                  <a:srgbClr val="000066"/>
                </a:solidFill>
                <a:latin typeface="Arial Narrow" pitchFamily="34" charset="0"/>
                <a:cs typeface="Arial" pitchFamily="34" charset="0"/>
              </a:rPr>
              <a:t>);</a:t>
            </a:r>
          </a:p>
          <a:p>
            <a:pPr lvl="0" algn="just"/>
            <a:endParaRPr lang="es-ES" sz="900" dirty="0">
              <a:solidFill>
                <a:srgbClr val="000066"/>
              </a:solidFill>
              <a:latin typeface="Arial Narrow" pitchFamily="34" charset="0"/>
              <a:cs typeface="Arial" pitchFamily="34" charset="0"/>
            </a:endParaRPr>
          </a:p>
          <a:p>
            <a:pPr lvl="0" algn="just"/>
            <a:r>
              <a:rPr lang="es-ES" sz="2000" dirty="0" smtClean="0">
                <a:solidFill>
                  <a:srgbClr val="000066"/>
                </a:solidFill>
                <a:latin typeface="Arial Narrow" pitchFamily="34" charset="0"/>
                <a:cs typeface="Arial" pitchFamily="34" charset="0"/>
              </a:rPr>
              <a:t>(3) Actuar </a:t>
            </a:r>
            <a:r>
              <a:rPr lang="es-ES" sz="2000" dirty="0">
                <a:solidFill>
                  <a:srgbClr val="000066"/>
                </a:solidFill>
                <a:latin typeface="Arial Narrow" pitchFamily="34" charset="0"/>
                <a:cs typeface="Arial" pitchFamily="34" charset="0"/>
              </a:rPr>
              <a:t>en calidad de notario, funcionario de registro civil y similares; siempre y cuando </a:t>
            </a:r>
            <a:r>
              <a:rPr lang="es-ES" sz="2000" dirty="0" smtClean="0">
                <a:solidFill>
                  <a:srgbClr val="000066"/>
                </a:solidFill>
                <a:latin typeface="Arial Narrow" pitchFamily="34" charset="0"/>
                <a:cs typeface="Arial" pitchFamily="34" charset="0"/>
              </a:rPr>
              <a:t>dichas   </a:t>
            </a:r>
            <a:r>
              <a:rPr lang="es-ES" sz="2000" dirty="0">
                <a:solidFill>
                  <a:srgbClr val="000066"/>
                </a:solidFill>
                <a:latin typeface="Arial Narrow" pitchFamily="34" charset="0"/>
                <a:cs typeface="Arial" pitchFamily="34" charset="0"/>
              </a:rPr>
              <a:t>funciones no sean opuestas a las del Estado receptor (art. 5f</a:t>
            </a:r>
            <a:r>
              <a:rPr lang="es-ES" sz="2000" dirty="0" smtClean="0">
                <a:solidFill>
                  <a:srgbClr val="000066"/>
                </a:solidFill>
                <a:latin typeface="Arial Narrow" pitchFamily="34" charset="0"/>
                <a:cs typeface="Arial" pitchFamily="34" charset="0"/>
              </a:rPr>
              <a:t>).</a:t>
            </a:r>
          </a:p>
          <a:p>
            <a:pPr lvl="0" algn="just"/>
            <a:endParaRPr lang="es-ES" sz="900" dirty="0" smtClean="0">
              <a:solidFill>
                <a:srgbClr val="000066"/>
              </a:solidFill>
              <a:latin typeface="Arial Narrow" pitchFamily="34" charset="0"/>
              <a:cs typeface="Arial" pitchFamily="34" charset="0"/>
            </a:endParaRPr>
          </a:p>
          <a:p>
            <a:pPr lvl="0" algn="just"/>
            <a:r>
              <a:rPr lang="es-ES" sz="2000" dirty="0" smtClean="0">
                <a:solidFill>
                  <a:srgbClr val="000066"/>
                </a:solidFill>
                <a:latin typeface="Arial Narrow" pitchFamily="34" charset="0"/>
                <a:cs typeface="Arial" pitchFamily="34" charset="0"/>
              </a:rPr>
              <a:t>(4) Velar </a:t>
            </a:r>
            <a:r>
              <a:rPr lang="es-ES" sz="2000" dirty="0">
                <a:solidFill>
                  <a:srgbClr val="000066"/>
                </a:solidFill>
                <a:latin typeface="Arial Narrow" pitchFamily="34" charset="0"/>
                <a:cs typeface="Arial" pitchFamily="34" charset="0"/>
              </a:rPr>
              <a:t>por los intereses de sus nacionales, dentro de los limites  que supongan las leyes y reglamentos del Estado receptor en caso de sucesiones por muerte, o en caso de personas que carezcan de capacidad plena (art. 5g y 5h.); </a:t>
            </a:r>
            <a:endParaRPr lang="es-ES" sz="2000" dirty="0" smtClean="0">
              <a:solidFill>
                <a:srgbClr val="000066"/>
              </a:solidFill>
              <a:latin typeface="Arial Narrow" pitchFamily="34" charset="0"/>
              <a:cs typeface="Arial" pitchFamily="34" charset="0"/>
            </a:endParaRPr>
          </a:p>
          <a:p>
            <a:pPr lvl="0" algn="just">
              <a:buFontTx/>
              <a:buChar char="-"/>
            </a:pPr>
            <a:endParaRPr lang="es-ES" sz="900" dirty="0">
              <a:solidFill>
                <a:srgbClr val="000066"/>
              </a:solidFill>
              <a:latin typeface="Arial Narrow" pitchFamily="34" charset="0"/>
              <a:cs typeface="Arial" pitchFamily="34" charset="0"/>
            </a:endParaRPr>
          </a:p>
          <a:p>
            <a:pPr lvl="0" algn="just"/>
            <a:r>
              <a:rPr lang="es-ES" sz="2000" b="1" dirty="0" smtClean="0">
                <a:solidFill>
                  <a:srgbClr val="000066"/>
                </a:solidFill>
                <a:latin typeface="Arial Narrow" pitchFamily="34" charset="0"/>
                <a:cs typeface="Arial" pitchFamily="34" charset="0"/>
              </a:rPr>
              <a:t>(5) Representar </a:t>
            </a:r>
            <a:r>
              <a:rPr lang="es-ES" sz="2000" b="1" dirty="0">
                <a:solidFill>
                  <a:srgbClr val="000066"/>
                </a:solidFill>
                <a:latin typeface="Arial Narrow" pitchFamily="34" charset="0"/>
                <a:cs typeface="Arial" pitchFamily="34" charset="0"/>
              </a:rPr>
              <a:t>a sus nacionales o tomar las medidas convenientes para su representación ante los tribunales y otras autoridades del Estado receptor, en caso de ausencia o imposibilidad personal de defensa (art. 5i); </a:t>
            </a:r>
            <a:r>
              <a:rPr lang="es-ES" sz="2000" b="1" dirty="0" smtClean="0">
                <a:solidFill>
                  <a:srgbClr val="000066"/>
                </a:solidFill>
                <a:latin typeface="Arial Narrow" pitchFamily="34" charset="0"/>
                <a:cs typeface="Arial" pitchFamily="34" charset="0"/>
              </a:rPr>
              <a:t>y,</a:t>
            </a:r>
          </a:p>
          <a:p>
            <a:pPr lvl="0" algn="just"/>
            <a:endParaRPr lang="es-ES" sz="900" dirty="0" smtClean="0">
              <a:solidFill>
                <a:srgbClr val="000066"/>
              </a:solidFill>
              <a:latin typeface="Arial Narrow" pitchFamily="34" charset="0"/>
              <a:cs typeface="Arial" pitchFamily="34" charset="0"/>
            </a:endParaRPr>
          </a:p>
          <a:p>
            <a:pPr lvl="0" algn="just"/>
            <a:r>
              <a:rPr lang="es-ES" sz="2000" b="1" dirty="0" smtClean="0">
                <a:solidFill>
                  <a:srgbClr val="000066"/>
                </a:solidFill>
                <a:latin typeface="Arial Narrow" pitchFamily="34" charset="0"/>
                <a:cs typeface="Arial" pitchFamily="34" charset="0"/>
              </a:rPr>
              <a:t>(6) Comunicar </a:t>
            </a:r>
            <a:r>
              <a:rPr lang="es-ES" sz="2000" b="1" dirty="0">
                <a:solidFill>
                  <a:srgbClr val="000066"/>
                </a:solidFill>
                <a:latin typeface="Arial Narrow" pitchFamily="34" charset="0"/>
                <a:cs typeface="Arial" pitchFamily="34" charset="0"/>
              </a:rPr>
              <a:t>a sus nacionales decisiones judiciales y extrajudiciales, así como diligenciar comisiones rogatorias de acuerdo con los acuerdos internacionales en vigor, y derecho del Estado receptor (art. 5 j).</a:t>
            </a:r>
          </a:p>
          <a:p>
            <a:endParaRPr lang="es-ES" sz="1800" dirty="0">
              <a:solidFill>
                <a:srgbClr val="000066"/>
              </a:solidFill>
              <a:latin typeface="Arial Narrow"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643182"/>
            <a:ext cx="9144000" cy="1470025"/>
          </a:xfrm>
        </p:spPr>
        <p:txBody>
          <a:bodyPr>
            <a:normAutofit fontScale="90000"/>
          </a:bodyPr>
          <a:lstStyle/>
          <a:p>
            <a:pPr algn="l"/>
            <a:r>
              <a:rPr lang="es-ES" sz="2200" dirty="0" smtClean="0">
                <a:solidFill>
                  <a:srgbClr val="000066"/>
                </a:solidFill>
                <a:latin typeface="Arial Narrow" pitchFamily="34" charset="0"/>
                <a:cs typeface="Arial" pitchFamily="34" charset="0"/>
              </a:rPr>
              <a:t>De igual modo, y derivado de lo anterior, la </a:t>
            </a:r>
            <a:r>
              <a:rPr lang="es-ES" sz="2200" u="sng" dirty="0" smtClean="0">
                <a:solidFill>
                  <a:srgbClr val="000066"/>
                </a:solidFill>
                <a:latin typeface="Arial Narrow" pitchFamily="34" charset="0"/>
                <a:cs typeface="Arial" pitchFamily="34" charset="0"/>
              </a:rPr>
              <a:t>CVRC entrega ciertas responsabilidades al Estado receptor</a:t>
            </a:r>
            <a:r>
              <a:rPr lang="es-ES" sz="2200" dirty="0" smtClean="0">
                <a:solidFill>
                  <a:srgbClr val="000066"/>
                </a:solidFill>
                <a:latin typeface="Arial Narrow" pitchFamily="34" charset="0"/>
                <a:cs typeface="Arial" pitchFamily="34" charset="0"/>
              </a:rPr>
              <a:t>, a fin de facilitar la comunicación entre las representaciones consulares y sus nacionales </a:t>
            </a:r>
            <a:r>
              <a:rPr lang="es-ES" sz="2200" dirty="0">
                <a:solidFill>
                  <a:srgbClr val="000066"/>
                </a:solidFill>
                <a:latin typeface="Arial Narrow" pitchFamily="34" charset="0"/>
                <a:cs typeface="Arial" pitchFamily="34" charset="0"/>
              </a:rPr>
              <a:t>(</a:t>
            </a:r>
            <a:r>
              <a:rPr lang="es-ES" sz="2200" dirty="0" smtClean="0">
                <a:solidFill>
                  <a:srgbClr val="000066"/>
                </a:solidFill>
                <a:latin typeface="Arial Narrow" pitchFamily="34" charset="0"/>
                <a:cs typeface="Arial" pitchFamily="34" charset="0"/>
              </a:rPr>
              <a:t>art. 36 CVRC</a:t>
            </a:r>
            <a:r>
              <a:rPr lang="es-ES" sz="2200" dirty="0">
                <a:solidFill>
                  <a:srgbClr val="000066"/>
                </a:solidFill>
                <a:latin typeface="Arial Narrow" pitchFamily="34" charset="0"/>
                <a:cs typeface="Arial" pitchFamily="34" charset="0"/>
              </a:rPr>
              <a:t>)</a:t>
            </a:r>
            <a:r>
              <a:rPr lang="es-ES" sz="2200" dirty="0" smtClean="0">
                <a:solidFill>
                  <a:srgbClr val="000066"/>
                </a:solidFill>
                <a:latin typeface="Arial Narrow" pitchFamily="34" charset="0"/>
                <a:cs typeface="Arial" pitchFamily="34" charset="0"/>
              </a:rPr>
              <a:t/>
            </a:r>
            <a:br>
              <a:rPr lang="es-ES" sz="2200" dirty="0" smtClean="0">
                <a:solidFill>
                  <a:srgbClr val="000066"/>
                </a:solidFill>
                <a:latin typeface="Arial Narrow" pitchFamily="34" charset="0"/>
                <a:cs typeface="Arial" pitchFamily="34" charset="0"/>
              </a:rPr>
            </a:br>
            <a:r>
              <a:rPr lang="es-ES" sz="2200" dirty="0" smtClean="0">
                <a:solidFill>
                  <a:srgbClr val="000066"/>
                </a:solidFill>
                <a:latin typeface="Arial Narrow" pitchFamily="34" charset="0"/>
                <a:cs typeface="Arial" pitchFamily="34" charset="0"/>
              </a:rPr>
              <a:t> </a:t>
            </a:r>
            <a:br>
              <a:rPr lang="es-ES" sz="2200" dirty="0" smtClean="0">
                <a:solidFill>
                  <a:srgbClr val="000066"/>
                </a:solidFill>
                <a:latin typeface="Arial Narrow" pitchFamily="34" charset="0"/>
                <a:cs typeface="Arial" pitchFamily="34" charset="0"/>
              </a:rPr>
            </a:br>
            <a:r>
              <a:rPr lang="es-ES" sz="2200" dirty="0" smtClean="0">
                <a:solidFill>
                  <a:srgbClr val="000066"/>
                </a:solidFill>
                <a:latin typeface="Arial Narrow" pitchFamily="34" charset="0"/>
                <a:cs typeface="Arial" pitchFamily="34" charset="0"/>
              </a:rPr>
              <a:t>(1) Permitir la comunicación reciproca entre los funcionarios consulares y sus nacionales en el extranjero </a:t>
            </a:r>
            <a:r>
              <a:rPr lang="es-ES" sz="2200" dirty="0">
                <a:solidFill>
                  <a:srgbClr val="000066"/>
                </a:solidFill>
                <a:latin typeface="Arial Narrow" pitchFamily="34" charset="0"/>
                <a:cs typeface="Arial" pitchFamily="34" charset="0"/>
              </a:rPr>
              <a:t/>
            </a:r>
            <a:br>
              <a:rPr lang="es-ES" sz="2200" dirty="0">
                <a:solidFill>
                  <a:srgbClr val="000066"/>
                </a:solidFill>
                <a:latin typeface="Arial Narrow" pitchFamily="34" charset="0"/>
                <a:cs typeface="Arial" pitchFamily="34" charset="0"/>
              </a:rPr>
            </a:br>
            <a:r>
              <a:rPr lang="es-ES" sz="2200" dirty="0" smtClean="0">
                <a:solidFill>
                  <a:srgbClr val="000066"/>
                </a:solidFill>
                <a:latin typeface="Arial Narrow" pitchFamily="34" charset="0"/>
                <a:cs typeface="Arial" pitchFamily="34" charset="0"/>
              </a:rPr>
              <a:t/>
            </a:r>
            <a:br>
              <a:rPr lang="es-ES" sz="2200" dirty="0" smtClean="0">
                <a:solidFill>
                  <a:srgbClr val="000066"/>
                </a:solidFill>
                <a:latin typeface="Arial Narrow" pitchFamily="34" charset="0"/>
                <a:cs typeface="Arial" pitchFamily="34" charset="0"/>
              </a:rPr>
            </a:br>
            <a:r>
              <a:rPr lang="es-ES" sz="2200" dirty="0" smtClean="0">
                <a:solidFill>
                  <a:srgbClr val="000066"/>
                </a:solidFill>
                <a:latin typeface="Arial Narrow" pitchFamily="34" charset="0"/>
                <a:cs typeface="Arial" pitchFamily="34" charset="0"/>
              </a:rPr>
              <a:t>(2) Informar a los nacionales extranjeros, al momento de ser arrestado de cualquier forma, detenido o puesto en prisión preventiva, de su derecho a solicitar que su representación consular sea informada </a:t>
            </a:r>
            <a:r>
              <a:rPr lang="es-ES" sz="2200" dirty="0">
                <a:solidFill>
                  <a:srgbClr val="000066"/>
                </a:solidFill>
                <a:latin typeface="Arial Narrow" pitchFamily="34" charset="0"/>
                <a:cs typeface="Arial" pitchFamily="34" charset="0"/>
              </a:rPr>
              <a:t/>
            </a:r>
            <a:br>
              <a:rPr lang="es-ES" sz="2200" dirty="0">
                <a:solidFill>
                  <a:srgbClr val="000066"/>
                </a:solidFill>
                <a:latin typeface="Arial Narrow" pitchFamily="34" charset="0"/>
                <a:cs typeface="Arial" pitchFamily="34" charset="0"/>
              </a:rPr>
            </a:br>
            <a:r>
              <a:rPr lang="es-ES" sz="2200" dirty="0" smtClean="0">
                <a:solidFill>
                  <a:srgbClr val="000066"/>
                </a:solidFill>
                <a:latin typeface="Arial Narrow" pitchFamily="34" charset="0"/>
                <a:cs typeface="Arial" pitchFamily="34" charset="0"/>
              </a:rPr>
              <a:t/>
            </a:r>
            <a:br>
              <a:rPr lang="es-ES" sz="2200" dirty="0" smtClean="0">
                <a:solidFill>
                  <a:srgbClr val="000066"/>
                </a:solidFill>
                <a:latin typeface="Arial Narrow" pitchFamily="34" charset="0"/>
                <a:cs typeface="Arial" pitchFamily="34" charset="0"/>
              </a:rPr>
            </a:br>
            <a:r>
              <a:rPr lang="es-ES" sz="2200" dirty="0" smtClean="0">
                <a:solidFill>
                  <a:srgbClr val="000066"/>
                </a:solidFill>
                <a:latin typeface="Arial Narrow" pitchFamily="34" charset="0"/>
                <a:cs typeface="Arial" pitchFamily="34" charset="0"/>
              </a:rPr>
              <a:t>(3) El deber de informar a las representaciones consulares, por parte de las autoridades locales, en caso de que uno de sus nacionales, en alguna de las situaciones anteriormente descritas, así lo solicite y,</a:t>
            </a:r>
            <a:r>
              <a:rPr lang="es-ES" sz="2200" dirty="0">
                <a:solidFill>
                  <a:srgbClr val="000066"/>
                </a:solidFill>
                <a:latin typeface="Arial Narrow" pitchFamily="34" charset="0"/>
                <a:cs typeface="Arial" pitchFamily="34" charset="0"/>
              </a:rPr>
              <a:t/>
            </a:r>
            <a:br>
              <a:rPr lang="es-ES" sz="2200" dirty="0">
                <a:solidFill>
                  <a:srgbClr val="000066"/>
                </a:solidFill>
                <a:latin typeface="Arial Narrow" pitchFamily="34" charset="0"/>
                <a:cs typeface="Arial" pitchFamily="34" charset="0"/>
              </a:rPr>
            </a:br>
            <a:r>
              <a:rPr lang="es-ES" sz="2200" dirty="0" smtClean="0">
                <a:solidFill>
                  <a:srgbClr val="000066"/>
                </a:solidFill>
                <a:latin typeface="Arial Narrow" pitchFamily="34" charset="0"/>
                <a:cs typeface="Arial" pitchFamily="34" charset="0"/>
              </a:rPr>
              <a:t/>
            </a:r>
            <a:br>
              <a:rPr lang="es-ES" sz="2200" dirty="0" smtClean="0">
                <a:solidFill>
                  <a:srgbClr val="000066"/>
                </a:solidFill>
                <a:latin typeface="Arial Narrow" pitchFamily="34" charset="0"/>
                <a:cs typeface="Arial" pitchFamily="34" charset="0"/>
              </a:rPr>
            </a:br>
            <a:r>
              <a:rPr lang="es-ES" sz="2200" dirty="0" smtClean="0">
                <a:solidFill>
                  <a:srgbClr val="000066"/>
                </a:solidFill>
                <a:latin typeface="Arial Narrow" pitchFamily="34" charset="0"/>
                <a:cs typeface="Arial" pitchFamily="34" charset="0"/>
              </a:rPr>
              <a:t>(4) Permitir la visita a dichos nacionales que en su circunscripción se encuentren arrestados, detenidos o presos cumpliendo sentencia.</a:t>
            </a:r>
            <a:r>
              <a:rPr lang="es-ES" sz="2700" dirty="0" smtClean="0">
                <a:solidFill>
                  <a:srgbClr val="000066"/>
                </a:solidFill>
                <a:latin typeface="Arial Narrow" pitchFamily="34" charset="0"/>
              </a:rPr>
              <a:t> </a:t>
            </a:r>
            <a:r>
              <a:rPr lang="es-ES" dirty="0" smtClean="0">
                <a:solidFill>
                  <a:srgbClr val="000066"/>
                </a:solidFill>
                <a:latin typeface="Arial Narrow" pitchFamily="34" charset="0"/>
              </a:rPr>
              <a:t/>
            </a:r>
            <a:br>
              <a:rPr lang="es-ES" dirty="0" smtClean="0">
                <a:solidFill>
                  <a:srgbClr val="000066"/>
                </a:solidFill>
                <a:latin typeface="Arial Narrow" pitchFamily="34" charset="0"/>
              </a:rPr>
            </a:br>
            <a:endParaRPr lang="es-ES" dirty="0">
              <a:solidFill>
                <a:srgbClr val="00006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285992"/>
            <a:ext cx="8229600" cy="1143000"/>
          </a:xfrm>
        </p:spPr>
        <p:txBody>
          <a:bodyPr>
            <a:noAutofit/>
          </a:bodyPr>
          <a:lstStyle/>
          <a:p>
            <a:pPr algn="l"/>
            <a:r>
              <a:rPr lang="es-ES_tradnl" sz="2800" dirty="0" smtClean="0">
                <a:solidFill>
                  <a:srgbClr val="000066"/>
                </a:solidFill>
                <a:latin typeface="Arial Narrow" pitchFamily="34" charset="0"/>
              </a:rPr>
              <a:t/>
            </a:r>
            <a:br>
              <a:rPr lang="es-ES_tradnl" sz="2800" dirty="0" smtClean="0">
                <a:solidFill>
                  <a:srgbClr val="000066"/>
                </a:solidFill>
                <a:latin typeface="Arial Narrow" pitchFamily="34" charset="0"/>
              </a:rPr>
            </a:br>
            <a:r>
              <a:rPr lang="es-ES_tradnl" sz="2800" dirty="0" smtClean="0">
                <a:solidFill>
                  <a:srgbClr val="000066"/>
                </a:solidFill>
                <a:latin typeface="Arial Narrow" pitchFamily="34" charset="0"/>
              </a:rPr>
              <a:t/>
            </a:r>
            <a:br>
              <a:rPr lang="es-ES_tradnl" sz="2800" dirty="0" smtClean="0">
                <a:solidFill>
                  <a:srgbClr val="000066"/>
                </a:solidFill>
                <a:latin typeface="Arial Narrow" pitchFamily="34" charset="0"/>
              </a:rPr>
            </a:br>
            <a:r>
              <a:rPr lang="es-ES_tradnl" sz="2800" dirty="0" smtClean="0">
                <a:solidFill>
                  <a:srgbClr val="000066"/>
                </a:solidFill>
                <a:latin typeface="Arial Narrow" pitchFamily="34" charset="0"/>
              </a:rPr>
              <a:t>Sin embargo los procedimientos asociados al cumplimiento de la CVRC, se encuentran actualmente mas enfocados a dar solución a los problemas de los nacionales residentes en otro Estado, que aquellos en visita temporal, como son los turistas internacionales. Lo que no quiere decir que podrían adaptarse¡</a:t>
            </a:r>
            <a:br>
              <a:rPr lang="es-ES_tradnl" sz="2800" dirty="0" smtClean="0">
                <a:solidFill>
                  <a:srgbClr val="000066"/>
                </a:solidFill>
                <a:latin typeface="Arial Narrow" pitchFamily="34" charset="0"/>
              </a:rPr>
            </a:br>
            <a:r>
              <a:rPr lang="es-ES_tradnl" sz="2800" dirty="0" smtClean="0">
                <a:solidFill>
                  <a:srgbClr val="000066"/>
                </a:solidFill>
                <a:latin typeface="Arial Narrow" pitchFamily="34" charset="0"/>
              </a:rPr>
              <a:t/>
            </a:r>
            <a:br>
              <a:rPr lang="es-ES_tradnl" sz="2800" dirty="0" smtClean="0">
                <a:solidFill>
                  <a:srgbClr val="000066"/>
                </a:solidFill>
                <a:latin typeface="Arial Narrow" pitchFamily="34" charset="0"/>
              </a:rPr>
            </a:br>
            <a:r>
              <a:rPr lang="es-ES_tradnl" sz="2800" dirty="0" smtClean="0">
                <a:solidFill>
                  <a:srgbClr val="000066"/>
                </a:solidFill>
                <a:latin typeface="Arial Narrow" pitchFamily="34" charset="0"/>
              </a:rPr>
              <a:t>Ahí los organismos regionales tienen mucho que decir¡</a:t>
            </a:r>
            <a:endParaRPr lang="es-ES" sz="2800" dirty="0">
              <a:solidFill>
                <a:srgbClr val="000066"/>
              </a:solidFill>
              <a:latin typeface="Arial Narrow"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642918"/>
            <a:ext cx="6643702" cy="1071546"/>
          </a:xfrm>
        </p:spPr>
        <p:txBody>
          <a:bodyPr>
            <a:normAutofit fontScale="90000"/>
          </a:bodyPr>
          <a:lstStyle/>
          <a:p>
            <a:pPr algn="l"/>
            <a:r>
              <a:rPr lang="es-ES" b="1" dirty="0">
                <a:solidFill>
                  <a:srgbClr val="000066"/>
                </a:solidFill>
              </a:rPr>
              <a:t> </a:t>
            </a:r>
            <a:r>
              <a:rPr lang="es-ES" dirty="0">
                <a:solidFill>
                  <a:srgbClr val="000066"/>
                </a:solidFill>
              </a:rPr>
              <a:t/>
            </a:r>
            <a:br>
              <a:rPr lang="es-ES" dirty="0">
                <a:solidFill>
                  <a:srgbClr val="000066"/>
                </a:solidFill>
              </a:rPr>
            </a:br>
            <a:r>
              <a:rPr lang="es-ES" sz="3100" b="1" dirty="0">
                <a:solidFill>
                  <a:srgbClr val="000066"/>
                </a:solidFill>
                <a:latin typeface="Arial Narrow" pitchFamily="34" charset="0"/>
              </a:rPr>
              <a:t>Instrumentos jurídicos internacionales de escala regional y su contribución al derecho de asistencia y protección </a:t>
            </a:r>
            <a:r>
              <a:rPr lang="es-ES" sz="3100" b="1" dirty="0" smtClean="0">
                <a:solidFill>
                  <a:srgbClr val="000066"/>
                </a:solidFill>
                <a:latin typeface="Arial Narrow" pitchFamily="34" charset="0"/>
              </a:rPr>
              <a:t>al turista</a:t>
            </a:r>
            <a:br>
              <a:rPr lang="es-ES" sz="3100" b="1" dirty="0" smtClean="0">
                <a:solidFill>
                  <a:srgbClr val="000066"/>
                </a:solidFill>
                <a:latin typeface="Arial Narrow" pitchFamily="34" charset="0"/>
              </a:rPr>
            </a:br>
            <a:r>
              <a:rPr lang="es-ES" sz="3100" b="1" dirty="0">
                <a:solidFill>
                  <a:srgbClr val="000066"/>
                </a:solidFill>
                <a:latin typeface="Arial Narrow" pitchFamily="34" charset="0"/>
              </a:rPr>
              <a:t/>
            </a:r>
            <a:br>
              <a:rPr lang="es-ES" sz="3100" b="1" dirty="0">
                <a:solidFill>
                  <a:srgbClr val="000066"/>
                </a:solidFill>
                <a:latin typeface="Arial Narrow" pitchFamily="34" charset="0"/>
              </a:rPr>
            </a:br>
            <a:r>
              <a:rPr lang="es-ES" dirty="0">
                <a:solidFill>
                  <a:srgbClr val="000066"/>
                </a:solidFill>
              </a:rPr>
              <a:t/>
            </a:r>
            <a:br>
              <a:rPr lang="es-ES" dirty="0">
                <a:solidFill>
                  <a:srgbClr val="000066"/>
                </a:solidFill>
              </a:rPr>
            </a:br>
            <a:endParaRPr lang="es-ES" dirty="0">
              <a:solidFill>
                <a:srgbClr val="000066"/>
              </a:solidFill>
            </a:endParaRPr>
          </a:p>
        </p:txBody>
      </p:sp>
      <p:sp>
        <p:nvSpPr>
          <p:cNvPr id="8" name="7 Subtítulo"/>
          <p:cNvSpPr>
            <a:spLocks noGrp="1"/>
          </p:cNvSpPr>
          <p:nvPr>
            <p:ph type="subTitle" idx="1"/>
          </p:nvPr>
        </p:nvSpPr>
        <p:spPr>
          <a:xfrm>
            <a:off x="214282" y="2571744"/>
            <a:ext cx="8572560" cy="3214710"/>
          </a:xfrm>
        </p:spPr>
        <p:txBody>
          <a:bodyPr>
            <a:noAutofit/>
          </a:bodyPr>
          <a:lstStyle/>
          <a:p>
            <a:endParaRPr lang="es-ES" sz="2400" dirty="0" smtClean="0">
              <a:solidFill>
                <a:srgbClr val="000066"/>
              </a:solidFill>
              <a:latin typeface="Arial Narrow" pitchFamily="34" charset="0"/>
            </a:endParaRPr>
          </a:p>
          <a:p>
            <a:endParaRPr lang="es-ES" sz="2400" dirty="0" smtClean="0">
              <a:solidFill>
                <a:srgbClr val="000066"/>
              </a:solidFill>
              <a:latin typeface="Arial Narrow" pitchFamily="34" charset="0"/>
            </a:endParaRPr>
          </a:p>
          <a:p>
            <a:r>
              <a:rPr lang="es-ES" sz="2400" dirty="0" smtClean="0">
                <a:solidFill>
                  <a:srgbClr val="000066"/>
                </a:solidFill>
                <a:latin typeface="Arial Narrow" pitchFamily="34" charset="0"/>
              </a:rPr>
              <a:t>La </a:t>
            </a:r>
            <a:r>
              <a:rPr lang="es-ES" sz="2400" dirty="0">
                <a:solidFill>
                  <a:srgbClr val="000066"/>
                </a:solidFill>
                <a:latin typeface="Arial Narrow" pitchFamily="34" charset="0"/>
              </a:rPr>
              <a:t>Unión Europea, por ejemplo, a través de las disposiciones contenidas en el Tratado de Lisboa, y referidas al (a) reconocimiento y respeto de los derechos fundamentales de la Declaración Universal de los Derechos Humanos, (b) interés por impulsar el desarrollo turístico (art. 195 del tratado de Lisboa), y (c) definición de medidas que permitan asegurar a los ciudadanos de la Unión la salvaguardia de su derecho de asistencia y protección consular (art. 20.2c),  ha contribuido a facilitar la adopción de procedimientos y medidas concretas de asistencia y protección a sus nacionales en visita temporal y por cuestiones de ocio en un tercer Estado.</a:t>
            </a:r>
          </a:p>
        </p:txBody>
      </p:sp>
      <p:sp>
        <p:nvSpPr>
          <p:cNvPr id="6" name="1 Título"/>
          <p:cNvSpPr txBox="1">
            <a:spLocks/>
          </p:cNvSpPr>
          <p:nvPr/>
        </p:nvSpPr>
        <p:spPr>
          <a:xfrm>
            <a:off x="428596" y="3286124"/>
            <a:ext cx="8229600" cy="1143000"/>
          </a:xfrm>
          <a:prstGeom prst="rect">
            <a:avLst/>
          </a:prstGeom>
        </p:spPr>
        <p:txBody>
          <a:bodyPr vert="horz" lIns="91440" tIns="45720" rIns="91440" bIns="45720" rtlCol="0" anchor="ctr">
            <a:normAutofit fontScale="5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3100" b="1" i="0" u="none" strike="noStrike" kern="1200" cap="none" spc="0" normalizeH="0" baseline="0" noProof="0" dirty="0" smtClean="0">
                <a:ln>
                  <a:noFill/>
                </a:ln>
                <a:solidFill>
                  <a:srgbClr val="000066"/>
                </a:solidFill>
                <a:effectLst/>
                <a:uLnTx/>
                <a:uFillTx/>
                <a:latin typeface="Arial Narrow" pitchFamily="34" charset="0"/>
                <a:ea typeface="+mj-ea"/>
                <a:cs typeface="+mj-cs"/>
              </a:rPr>
              <a:t/>
            </a:r>
            <a:br>
              <a:rPr kumimoji="0" lang="es-ES" sz="3100" b="1" i="0" u="none" strike="noStrike" kern="1200" cap="none" spc="0" normalizeH="0" baseline="0" noProof="0" dirty="0" smtClean="0">
                <a:ln>
                  <a:noFill/>
                </a:ln>
                <a:solidFill>
                  <a:srgbClr val="000066"/>
                </a:solidFill>
                <a:effectLst/>
                <a:uLnTx/>
                <a:uFillTx/>
                <a:latin typeface="Arial Narrow" pitchFamily="34" charset="0"/>
                <a:ea typeface="+mj-ea"/>
                <a:cs typeface="+mj-cs"/>
              </a:rPr>
            </a:br>
            <a:r>
              <a:rPr kumimoji="0" lang="es-ES" sz="3100" b="1" i="0" u="none" strike="noStrike" kern="1200" cap="none" spc="0" normalizeH="0" baseline="0" noProof="0" dirty="0" smtClean="0">
                <a:ln>
                  <a:noFill/>
                </a:ln>
                <a:solidFill>
                  <a:srgbClr val="000066"/>
                </a:solidFill>
                <a:effectLst/>
                <a:uLnTx/>
                <a:uFillTx/>
                <a:latin typeface="Arial Narrow" pitchFamily="34" charset="0"/>
                <a:ea typeface="+mj-ea"/>
                <a:cs typeface="+mj-cs"/>
              </a:rPr>
              <a:t/>
            </a:r>
            <a:br>
              <a:rPr kumimoji="0" lang="es-ES" sz="3100" b="1" i="0" u="none" strike="noStrike" kern="1200" cap="none" spc="0" normalizeH="0" baseline="0" noProof="0" dirty="0" smtClean="0">
                <a:ln>
                  <a:noFill/>
                </a:ln>
                <a:solidFill>
                  <a:srgbClr val="000066"/>
                </a:solidFill>
                <a:effectLst/>
                <a:uLnTx/>
                <a:uFillTx/>
                <a:latin typeface="Arial Narrow" pitchFamily="34" charset="0"/>
                <a:ea typeface="+mj-ea"/>
                <a:cs typeface="+mj-cs"/>
              </a:rPr>
            </a:br>
            <a:r>
              <a:rPr kumimoji="0" lang="es-ES" sz="4400" b="0" i="0" u="none" strike="noStrike" kern="1200" cap="none" spc="0" normalizeH="0" baseline="0" noProof="0" dirty="0" smtClean="0">
                <a:ln>
                  <a:noFill/>
                </a:ln>
                <a:solidFill>
                  <a:srgbClr val="000066"/>
                </a:solidFill>
                <a:effectLst/>
                <a:uLnTx/>
                <a:uFillTx/>
                <a:latin typeface="+mj-lt"/>
                <a:ea typeface="+mj-ea"/>
                <a:cs typeface="+mj-cs"/>
              </a:rPr>
              <a:t/>
            </a:r>
            <a:br>
              <a:rPr kumimoji="0" lang="es-ES" sz="4400" b="0" i="0" u="none" strike="noStrike" kern="1200" cap="none" spc="0" normalizeH="0" baseline="0" noProof="0" dirty="0" smtClean="0">
                <a:ln>
                  <a:noFill/>
                </a:ln>
                <a:solidFill>
                  <a:srgbClr val="000066"/>
                </a:solidFill>
                <a:effectLst/>
                <a:uLnTx/>
                <a:uFillTx/>
                <a:latin typeface="+mj-lt"/>
                <a:ea typeface="+mj-ea"/>
                <a:cs typeface="+mj-cs"/>
              </a:rPr>
            </a:br>
            <a:endParaRPr kumimoji="0" lang="es-ES" sz="4400" b="0" i="0" u="none" strike="noStrike" kern="1200" cap="none" spc="0" normalizeH="0" baseline="0" noProof="0" dirty="0" smtClean="0">
              <a:ln>
                <a:noFill/>
              </a:ln>
              <a:solidFill>
                <a:srgbClr val="000066"/>
              </a:solidFill>
              <a:effectLst/>
              <a:uLnTx/>
              <a:uFillTx/>
              <a:latin typeface="+mj-lt"/>
              <a:ea typeface="+mj-ea"/>
              <a:cs typeface="+mj-cs"/>
            </a:endParaRPr>
          </a:p>
        </p:txBody>
      </p:sp>
      <p:sp>
        <p:nvSpPr>
          <p:cNvPr id="2053" name="AutoShape 5" descr="Resultado de imagen para logo union europe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2055" name="AutoShape 7" descr="Resultado de imagen para logo union europe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2057" name="AutoShape 9" descr="Resultado de imagen para logo union europe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2059" name="AutoShape 11" descr="Resultado de imagen para logo union europe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2061" name="AutoShape 13" descr="Resultado de imagen para logo union europe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pic>
        <p:nvPicPr>
          <p:cNvPr id="2063" name="Picture 15" descr="https://encrypted-tbn2.gstatic.com/images?q=tbn:ANd9GcRC9Eet_QlO7_P-Ir-Kol3kO1BQw28yE7YTp1VcGjXAPsGSGyIzbn3LuQ"/>
          <p:cNvPicPr>
            <a:picLocks noChangeAspect="1" noChangeArrowheads="1"/>
          </p:cNvPicPr>
          <p:nvPr/>
        </p:nvPicPr>
        <p:blipFill>
          <a:blip r:embed="rId2"/>
          <a:srcRect/>
          <a:stretch>
            <a:fillRect/>
          </a:stretch>
        </p:blipFill>
        <p:spPr bwMode="auto">
          <a:xfrm>
            <a:off x="285720" y="2428868"/>
            <a:ext cx="1487696" cy="1000132"/>
          </a:xfrm>
          <a:prstGeom prst="rect">
            <a:avLst/>
          </a:prstGeom>
          <a:noFill/>
        </p:spPr>
      </p:pic>
      <p:pic>
        <p:nvPicPr>
          <p:cNvPr id="1026" name="Picture 2"/>
          <p:cNvPicPr>
            <a:picLocks noChangeAspect="1" noChangeArrowheads="1"/>
          </p:cNvPicPr>
          <p:nvPr/>
        </p:nvPicPr>
        <p:blipFill>
          <a:blip r:embed="rId3"/>
          <a:srcRect/>
          <a:stretch>
            <a:fillRect/>
          </a:stretch>
        </p:blipFill>
        <p:spPr bwMode="auto">
          <a:xfrm>
            <a:off x="6824517" y="0"/>
            <a:ext cx="2319483" cy="328136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TotalTime>
  <Words>1157</Words>
  <Application>Microsoft Office PowerPoint</Application>
  <PresentationFormat>Presentación en pantalla (4:3)</PresentationFormat>
  <Paragraphs>64</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Presentación de PowerPoint</vt:lpstr>
      <vt:lpstr>Cuando pensamos en la asistencia y protección al turista internacional, habitualmente pensamos en su protección como consumidor  de servicios turísticos, así como en la asistencia y protección consular a la que tiene derecho en su Consulado del país que visita, en caso de ser privado de libertad durante su viaje, o haber perdido sus documentos de viaje – lo que desde la perspectiva de la Declaración Universal de Derechos Humanos se consideraría como aspectos asociados a su protección como Individuo  Hay sin embargo otros derechos  que y siguiendo la DUDH, se asocian a su protección como individuo,  que dada la condición de temporalidad de la visita del turista internacional no se logran proteger debidamente. </vt:lpstr>
      <vt:lpstr>Caso Nº1: Arresto, prisión preventiva y deportación de un turista peruano en un país de la UE por no cumplir con los requisitos de acceso al país.   Caso Nº2: Prácticas abusivas hacia los turistas internacionales bajo el amparo del Reglamento CE 1546/2006 que prohíbe transportar líquidos que excedan los 100 ml. en el equipaje de mano, por constituir una amenaza a la seguridad de la UE.   </vt:lpstr>
      <vt:lpstr>Que derechos se han visto vulnerado por no haber podido/querido proteger al turista internacional?</vt:lpstr>
      <vt:lpstr>Convención de Viena sobre Relaciones Consulares</vt:lpstr>
      <vt:lpstr>De igual modo, y derivado de lo anterior, la CVRC entrega ciertas responsabilidades al Estado receptor, a fin de facilitar la comunicación entre las representaciones consulares y sus nacionales (art. 36 CVRC)   (1) Permitir la comunicación reciproca entre los funcionarios consulares y sus nacionales en el extranjero   (2) Informar a los nacionales extranjeros, al momento de ser arrestado de cualquier forma, detenido o puesto en prisión preventiva, de su derecho a solicitar que su representación consular sea informada   (3) El deber de informar a las representaciones consulares, por parte de las autoridades locales, en caso de que uno de sus nacionales, en alguna de las situaciones anteriormente descritas, así lo solicite y,  (4) Permitir la visita a dichos nacionales que en su circunscripción se encuentren arrestados, detenidos o presos cumpliendo sentencia.  </vt:lpstr>
      <vt:lpstr>  Sin embargo los procedimientos asociados al cumplimiento de la CVRC, se encuentran actualmente mas enfocados a dar solución a los problemas de los nacionales residentes en otro Estado, que aquellos en visita temporal, como son los turistas internacionales. Lo que no quiere decir que podrían adaptarse¡  Ahí los organismos regionales tienen mucho que decir¡</vt:lpstr>
      <vt:lpstr>  Instrumentos jurídicos internacionales de escala regional y su contribución al derecho de asistencia y protección al turista   </vt:lpstr>
      <vt:lpstr>Presentación de PowerPoint</vt:lpstr>
      <vt:lpstr>Presentación de PowerPoint</vt:lpstr>
      <vt:lpstr>Presentación de PowerPoint</vt:lpstr>
      <vt:lpstr>Presentación de PowerPoint</vt:lpstr>
      <vt:lpstr>  ALGUNAS PROPUESTAS…..  Formación a funcionarios Consulares para apoyar la adaptación de los procedimientos a la temporalidad de la visita del turista internacional.  Guía de información, asistencia y protección al turista.  Crear centros de atención al turista o ampliar la misión de las oficinas de información turística..  Informar bis a bis a los Proveedores de Servicios Turísticos.  Asistencia y protección multilateral: Europa ya lo tiene, y la Región de las Américas debiera tenerlo también, o no?                               La Región de las Américas ya está preparada¡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Asistencia y protección al turista, desde la óptica de la protección de sus derechos como individuo/DDHH</dc:title>
  <dc:creator>user</dc:creator>
  <cp:lastModifiedBy>user</cp:lastModifiedBy>
  <cp:revision>71</cp:revision>
  <dcterms:created xsi:type="dcterms:W3CDTF">2014-10-21T14:50:33Z</dcterms:created>
  <dcterms:modified xsi:type="dcterms:W3CDTF">2014-10-22T19:06:20Z</dcterms:modified>
</cp:coreProperties>
</file>